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2" r:id="rId1"/>
    <p:sldMasterId id="2147483680" r:id="rId2"/>
    <p:sldMasterId id="2147483704" r:id="rId3"/>
  </p:sldMasterIdLst>
  <p:notesMasterIdLst>
    <p:notesMasterId r:id="rId43"/>
  </p:notesMasterIdLst>
  <p:handoutMasterIdLst>
    <p:handoutMasterId r:id="rId44"/>
  </p:handoutMasterIdLst>
  <p:sldIdLst>
    <p:sldId id="337" r:id="rId4"/>
    <p:sldId id="367" r:id="rId5"/>
    <p:sldId id="257" r:id="rId6"/>
    <p:sldId id="338" r:id="rId7"/>
    <p:sldId id="339" r:id="rId8"/>
    <p:sldId id="340" r:id="rId9"/>
    <p:sldId id="341" r:id="rId10"/>
    <p:sldId id="342" r:id="rId11"/>
    <p:sldId id="343" r:id="rId12"/>
    <p:sldId id="345" r:id="rId13"/>
    <p:sldId id="346" r:id="rId14"/>
    <p:sldId id="347" r:id="rId15"/>
    <p:sldId id="348" r:id="rId16"/>
    <p:sldId id="349" r:id="rId17"/>
    <p:sldId id="372" r:id="rId18"/>
    <p:sldId id="378" r:id="rId19"/>
    <p:sldId id="374" r:id="rId20"/>
    <p:sldId id="383" r:id="rId21"/>
    <p:sldId id="377" r:id="rId22"/>
    <p:sldId id="382" r:id="rId23"/>
    <p:sldId id="376" r:id="rId24"/>
    <p:sldId id="379" r:id="rId25"/>
    <p:sldId id="384" r:id="rId26"/>
    <p:sldId id="351" r:id="rId27"/>
    <p:sldId id="352" r:id="rId28"/>
    <p:sldId id="354" r:id="rId29"/>
    <p:sldId id="355" r:id="rId30"/>
    <p:sldId id="356" r:id="rId31"/>
    <p:sldId id="357" r:id="rId32"/>
    <p:sldId id="359" r:id="rId33"/>
    <p:sldId id="380" r:id="rId34"/>
    <p:sldId id="360" r:id="rId35"/>
    <p:sldId id="361" r:id="rId36"/>
    <p:sldId id="362" r:id="rId37"/>
    <p:sldId id="385" r:id="rId38"/>
    <p:sldId id="363" r:id="rId39"/>
    <p:sldId id="364" r:id="rId40"/>
    <p:sldId id="365" r:id="rId41"/>
    <p:sldId id="33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435" autoAdjust="0"/>
  </p:normalViewPr>
  <p:slideViewPr>
    <p:cSldViewPr snapToGrid="0" snapToObjects="1" showGuides="1">
      <p:cViewPr varScale="1">
        <p:scale>
          <a:sx n="59" d="100"/>
          <a:sy n="59" d="100"/>
        </p:scale>
        <p:origin x="-160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55A33F-9742-854C-A0DB-BB97CBEA75B8}" type="datetimeFigureOut">
              <a:rPr lang="en-US" smtClean="0"/>
              <a:pPr/>
              <a:t>3/4/2013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D1BD82-F5B8-8047-BB46-C5AC0D479AB6}" type="slidenum">
              <a:rPr lang="en-US" smtClean="0"/>
              <a:pPr/>
              <a:t>‹#›</a:t>
            </a:fld>
            <a:endParaRPr lang="en-US"/>
          </a:p>
        </p:txBody>
      </p:sp>
    </p:spTree>
    <p:extLst>
      <p:ext uri="{BB962C8B-B14F-4D97-AF65-F5344CB8AC3E}">
        <p14:creationId xmlns:p14="http://schemas.microsoft.com/office/powerpoint/2010/main" val="20922587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7E5D1B-22B4-7B44-B097-3C632193DD80}" type="datetimeFigureOut">
              <a:rPr lang="en-US" smtClean="0"/>
              <a:pPr/>
              <a:t>3/4/2013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B26265-26CA-6644-8900-AABEFD96E516}" type="slidenum">
              <a:rPr lang="en-US" smtClean="0"/>
              <a:pPr/>
              <a:t>‹#›</a:t>
            </a:fld>
            <a:endParaRPr lang="en-US"/>
          </a:p>
        </p:txBody>
      </p:sp>
    </p:spTree>
    <p:extLst>
      <p:ext uri="{BB962C8B-B14F-4D97-AF65-F5344CB8AC3E}">
        <p14:creationId xmlns:p14="http://schemas.microsoft.com/office/powerpoint/2010/main" val="366697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n.wikipedia.org/wiki/Earring_Magic_Ken#cite_note-Failures-3"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D1BD6140-8644-F64C-8207-D3BD0F10D884}" type="slidenum">
              <a:rPr lang="en-US"/>
              <a:pPr/>
              <a:t>1</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427431E-D87A-384C-A0F4-891496BFB21D}" type="slidenum">
              <a:rPr lang="en-US"/>
              <a:pPr/>
              <a:t>17</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r>
              <a:rPr lang="en-US" dirty="0" smtClean="0"/>
              <a:t>Mattel had conducted a survey of 5</a:t>
            </a:r>
            <a:r>
              <a:rPr lang="en-US" baseline="0" dirty="0" smtClean="0"/>
              <a:t> year old </a:t>
            </a:r>
            <a:r>
              <a:rPr lang="en-US" dirty="0" smtClean="0"/>
              <a:t>girls asking if Ken should be retained as Barbie's boyfriend or whether a new doll should be introduced in that role. Survey results indicated that girls wanted Ken kept but wanted him to look "cooler."</a:t>
            </a:r>
            <a:r>
              <a:rPr lang="en-US" baseline="30000" dirty="0" smtClean="0">
                <a:hlinkClick r:id="rId3"/>
              </a:rPr>
              <a:t>[3]</a:t>
            </a:r>
            <a:r>
              <a:rPr lang="en-US" dirty="0" smtClean="0"/>
              <a:t> The redesigned Ken was the result. </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427431E-D87A-384C-A0F4-891496BFB21D}" type="slidenum">
              <a:rPr lang="en-US"/>
              <a:pPr/>
              <a:t>19</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427431E-D87A-384C-A0F4-891496BFB21D}" type="slidenum">
              <a:rPr lang="en-US"/>
              <a:pPr/>
              <a:t>21</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r>
              <a:rPr lang="en-US" dirty="0" smtClean="0"/>
              <a:t>Launched </a:t>
            </a:r>
            <a:r>
              <a:rPr lang="en-US" dirty="0" err="1" smtClean="0"/>
              <a:t>quickster</a:t>
            </a:r>
            <a:r>
              <a:rPr lang="en-US" baseline="0" dirty="0" smtClean="0"/>
              <a:t> in 10</a:t>
            </a:r>
            <a:r>
              <a:rPr lang="en-US" baseline="30000" dirty="0" smtClean="0"/>
              <a:t>th</a:t>
            </a:r>
            <a:r>
              <a:rPr lang="en-US" baseline="0" dirty="0" smtClean="0"/>
              <a:t> paragraph of letter apologizing for another marketing gaffe</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427431E-D87A-384C-A0F4-891496BFB21D}" type="slidenum">
              <a:rPr lang="en-US"/>
              <a:pPr/>
              <a:t>22</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427431E-D87A-384C-A0F4-891496BFB21D}" type="slidenum">
              <a:rPr lang="en-US"/>
              <a:pPr/>
              <a:t>23</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3A45800-51AB-F047-BACC-2248E7177B2A}" type="slidenum">
              <a:rPr lang="en-US"/>
              <a:pPr/>
              <a:t>25</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7053B8A-0C76-0449-894D-4C5EB6801890}" type="slidenum">
              <a:rPr lang="en-US"/>
              <a:pPr/>
              <a:t>26</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C51EAD54-ECDF-4149-8B5E-A33A11F5777A}" type="slidenum">
              <a:rPr lang="en-US"/>
              <a:pPr/>
              <a:t>27</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FBC01D5-2D8E-7245-8E03-A38DAF94DDE0}" type="slidenum">
              <a:rPr lang="en-US"/>
              <a:pPr/>
              <a:t>32</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4C30CCBD-8CE1-6E41-9403-D469499FDD3D}" type="slidenum">
              <a:rPr lang="en-US"/>
              <a:pPr/>
              <a:t>33</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5A41652-CCF4-6241-A065-B25DC549E486}" type="slidenum">
              <a:rPr lang="en-US"/>
              <a:pPr/>
              <a:t>6</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65DFB5B3-D585-D04F-8D74-2502BDC3BD35}" type="slidenum">
              <a:rPr lang="en-US"/>
              <a:pPr/>
              <a:t>34</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D8FF15B-F614-554F-8B65-8EA1B2E0D3C6}" type="slidenum">
              <a:rPr lang="en-US"/>
              <a:pPr/>
              <a:t>36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A19B6DF3-AB7A-F24D-8290-A28E50876BF0}" type="slidenum">
              <a:rPr lang="en-US"/>
              <a:pPr/>
              <a:t>7</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4324CDA2-29AC-BE4A-9473-BDE98EABAF1B}" type="slidenum">
              <a:rPr lang="en-US"/>
              <a:pPr/>
              <a:t>9</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1C6CE649-F840-4943-B902-EA58855A8CE4}" type="slidenum">
              <a:rPr lang="en-US"/>
              <a:pPr/>
              <a:t>12</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BA2E7692-A714-1D48-811E-E3ED84DC9173}" type="slidenum">
              <a:rPr lang="en-US"/>
              <a:pPr/>
              <a:t>13</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427431E-D87A-384C-A0F4-891496BFB21D}" type="slidenum">
              <a:rPr lang="en-US"/>
              <a:pPr/>
              <a:t>14</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427431E-D87A-384C-A0F4-891496BFB21D}" type="slidenum">
              <a:rPr lang="en-US"/>
              <a:pPr/>
              <a:t>15</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427431E-D87A-384C-A0F4-891496BFB21D}" type="slidenum">
              <a:rPr lang="en-US"/>
              <a:pPr/>
              <a:t>16</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dirty="0" err="1" smtClean="0"/>
              <a:t>MyFord</a:t>
            </a:r>
            <a:r>
              <a:rPr lang="en-US" dirty="0" smtClean="0"/>
              <a:t> </a:t>
            </a:r>
            <a:r>
              <a:rPr lang="en-US" dirty="0" smtClean="0"/>
              <a:t>Touch debuted in 2010 on the Ford Edge and replaces traditional dashboard knobs and buttons with a touchscreen. Drivers control climate, navigation, entertainment, phone calls and other functions, using touch or voice commands. </a:t>
            </a:r>
            <a:r>
              <a:rPr lang="en-US" dirty="0" smtClean="0"/>
              <a:t>But </a:t>
            </a:r>
            <a:r>
              <a:rPr lang="en-US" dirty="0" smtClean="0"/>
              <a:t>dealer phone lines and internet </a:t>
            </a:r>
            <a:r>
              <a:rPr lang="en-US" dirty="0" err="1" smtClean="0"/>
              <a:t>chatrooms</a:t>
            </a:r>
            <a:r>
              <a:rPr lang="en-US" dirty="0" smtClean="0"/>
              <a:t> were soon buzzing with complaints. The system would shut down without warning and took too long to reboot. It didn't understand voice commands and didn't always respond to owners' touch commands. Some owners found the information-packed screens overwhelming.</a:t>
            </a:r>
          </a:p>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7" name="Footer Placeholder 16"/>
          <p:cNvSpPr>
            <a:spLocks noGrp="1"/>
          </p:cNvSpPr>
          <p:nvPr>
            <p:ph type="ftr" sz="quarter" idx="11"/>
          </p:nvPr>
        </p:nvSpPr>
        <p:spPr>
          <a:xfrm>
            <a:off x="914400" y="6172200"/>
            <a:ext cx="3962400" cy="457200"/>
          </a:xfrm>
          <a:prstGeom prst="rect">
            <a:avLst/>
          </a:prstGeom>
        </p:spPr>
        <p:txBody>
          <a:bodyPr/>
          <a:lstStyle/>
          <a:p>
            <a:r>
              <a:rPr lang="en-US" smtClean="0"/>
              <a:t>Dr. Morgan K. Ward</a:t>
            </a:r>
            <a:endParaRPr lang="en-US" dirty="0"/>
          </a:p>
        </p:txBody>
      </p:sp>
      <p:sp>
        <p:nvSpPr>
          <p:cNvPr id="29" name="Slide Number Placeholder 28"/>
          <p:cNvSpPr>
            <a:spLocks noGrp="1"/>
          </p:cNvSpPr>
          <p:nvPr>
            <p:ph type="sldNum" sz="quarter" idx="12"/>
          </p:nvPr>
        </p:nvSpPr>
        <p:spPr>
          <a:xfrm>
            <a:off x="146304" y="6210300"/>
            <a:ext cx="457200" cy="457200"/>
          </a:xfrm>
          <a:prstGeom prst="ellipse">
            <a:avLst/>
          </a:prstGeom>
        </p:spPr>
        <p:txBody>
          <a:bodyPr lIns="0" tIns="0" rIns="0" bIns="0">
            <a:noAutofit/>
          </a:bodyPr>
          <a:lstStyle>
            <a:lvl1pPr>
              <a:defRPr sz="1400">
                <a:solidFill>
                  <a:srgbClr val="FFFFFF"/>
                </a:solidFill>
              </a:defRPr>
            </a:lvl1pPr>
          </a:lstStyle>
          <a:p>
            <a:fld id="{B7FE4486-6110-984C-846B-F25EA8AF3D9E}"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pic>
        <p:nvPicPr>
          <p:cNvPr id="14" name="Picture 13"/>
          <p:cNvPicPr>
            <a:picLocks noChangeAspect="1"/>
          </p:cNvPicPr>
          <p:nvPr userDrawn="1"/>
        </p:nvPicPr>
        <p:blipFill>
          <a:blip r:embed="rId2"/>
          <a:stretch>
            <a:fillRect/>
          </a:stretch>
        </p:blipFill>
        <p:spPr>
          <a:xfrm>
            <a:off x="7046054" y="6172200"/>
            <a:ext cx="1648112" cy="4874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9" name="Picture 8"/>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a:prstGeom prst="ellipse">
            <a:avLst/>
          </a:prstGeom>
        </p:spPr>
        <p:txBody>
          <a:bodyPr/>
          <a:lstStyle/>
          <a:p>
            <a:fld id="{B7FE4486-6110-984C-846B-F25EA8AF3D9E}" type="slidenum">
              <a:rPr lang="en-US" smtClean="0"/>
              <a:pPr/>
              <a:t>‹#›</a:t>
            </a:fld>
            <a:endParaRPr lang="en-US"/>
          </a:p>
        </p:txBody>
      </p:sp>
      <p:sp>
        <p:nvSpPr>
          <p:cNvPr id="12"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3" name="Picture 12"/>
          <p:cNvPicPr>
            <a:picLocks noChangeAspect="1"/>
          </p:cNvPicPr>
          <p:nvPr userDrawn="1"/>
        </p:nvPicPr>
        <p:blipFill>
          <a:blip r:embed="rId2"/>
          <a:stretch>
            <a:fillRect/>
          </a:stretch>
        </p:blipFill>
        <p:spPr>
          <a:xfrm>
            <a:off x="7046054" y="6172200"/>
            <a:ext cx="1648112" cy="4874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0" name="Picture 9"/>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Footer Placeholder 2"/>
          <p:cNvSpPr>
            <a:spLocks noGrp="1"/>
          </p:cNvSpPr>
          <p:nvPr>
            <p:ph type="ftr" sz="quarter" idx="1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2" name="Picture 11"/>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6"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7" name="Picture 6"/>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5"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6" name="Picture 5"/>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2" name="Picture 11"/>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146304" y="6208776"/>
            <a:ext cx="457200" cy="457200"/>
          </a:xfrm>
          <a:prstGeom prst="ellipse">
            <a:avLst/>
          </a:prstGeom>
        </p:spPr>
        <p:txBody>
          <a:bodyPr/>
          <a:lstStyle/>
          <a:p>
            <a:fld id="{B7FE4486-6110-984C-846B-F25EA8AF3D9E}"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
        <p:nvSpPr>
          <p:cNvPr id="14"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5" name="Picture 14"/>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8" name="Picture 7"/>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8" name="Picture 7"/>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7" name="Footer Placeholder 16"/>
          <p:cNvSpPr>
            <a:spLocks noGrp="1"/>
          </p:cNvSpPr>
          <p:nvPr>
            <p:ph type="ftr" sz="quarter" idx="11"/>
          </p:nvPr>
        </p:nvSpPr>
        <p:spPr>
          <a:xfrm>
            <a:off x="914400" y="6172200"/>
            <a:ext cx="3962400" cy="457200"/>
          </a:xfrm>
          <a:prstGeom prst="rect">
            <a:avLst/>
          </a:prstGeom>
        </p:spPr>
        <p:txBody>
          <a:bodyPr/>
          <a:lstStyle/>
          <a:p>
            <a:r>
              <a:rPr lang="en-US" smtClean="0">
                <a:solidFill>
                  <a:srgbClr val="333333"/>
                </a:solidFill>
              </a:rPr>
              <a:t>Dr. Morgan K. Ward</a:t>
            </a:r>
            <a:endParaRPr lang="en-US" dirty="0">
              <a:solidFill>
                <a:srgbClr val="333333"/>
              </a:solidFill>
            </a:endParaRPr>
          </a:p>
        </p:txBody>
      </p:sp>
      <p:sp>
        <p:nvSpPr>
          <p:cNvPr id="29" name="Slide Number Placeholder 28"/>
          <p:cNvSpPr>
            <a:spLocks noGrp="1"/>
          </p:cNvSpPr>
          <p:nvPr>
            <p:ph type="sldNum" sz="quarter" idx="12"/>
          </p:nvPr>
        </p:nvSpPr>
        <p:spPr>
          <a:xfrm>
            <a:off x="146304" y="6210300"/>
            <a:ext cx="457200" cy="457200"/>
          </a:xfrm>
          <a:prstGeom prst="ellipse">
            <a:avLst/>
          </a:prstGeom>
        </p:spPr>
        <p:txBody>
          <a:bodyPr lIns="0" tIns="0" rIns="0" bIns="0">
            <a:noAutofit/>
          </a:bodyPr>
          <a:lstStyle>
            <a:lvl1pPr>
              <a:defRPr sz="1400">
                <a:solidFill>
                  <a:srgbClr val="FFFFFF"/>
                </a:solidFill>
              </a:defRPr>
            </a:lvl1pPr>
          </a:lstStyle>
          <a:p>
            <a:fld id="{B7FE4486-6110-984C-846B-F25EA8AF3D9E}"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pic>
        <p:nvPicPr>
          <p:cNvPr id="14" name="Picture 13"/>
          <p:cNvPicPr>
            <a:picLocks noChangeAspect="1"/>
          </p:cNvPicPr>
          <p:nvPr userDrawn="1"/>
        </p:nvPicPr>
        <p:blipFill>
          <a:blip r:embed="rId2"/>
          <a:stretch>
            <a:fillRect/>
          </a:stretch>
        </p:blipFill>
        <p:spPr>
          <a:xfrm>
            <a:off x="7046054" y="6172200"/>
            <a:ext cx="1648112" cy="487470"/>
          </a:xfrm>
          <a:prstGeom prst="rect">
            <a:avLst/>
          </a:prstGeom>
        </p:spPr>
      </p:pic>
    </p:spTree>
    <p:extLst>
      <p:ext uri="{BB962C8B-B14F-4D97-AF65-F5344CB8AC3E}">
        <p14:creationId xmlns:p14="http://schemas.microsoft.com/office/powerpoint/2010/main" val="396173679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solidFill>
                  <a:srgbClr val="333333"/>
                </a:solidFill>
              </a:rPr>
              <a:t>Dr. Morgan K. Ward</a:t>
            </a:r>
            <a:endParaRPr lang="en-US" dirty="0">
              <a:solidFill>
                <a:srgbClr val="333333"/>
              </a:solidFill>
            </a:endParaRPr>
          </a:p>
        </p:txBody>
      </p:sp>
      <p:pic>
        <p:nvPicPr>
          <p:cNvPr id="9" name="Picture 8"/>
          <p:cNvPicPr>
            <a:picLocks noChangeAspect="1"/>
          </p:cNvPicPr>
          <p:nvPr userDrawn="1"/>
        </p:nvPicPr>
        <p:blipFill>
          <a:blip r:embed="rId2"/>
          <a:stretch>
            <a:fillRect/>
          </a:stretch>
        </p:blipFill>
        <p:spPr>
          <a:xfrm>
            <a:off x="7046054" y="6172200"/>
            <a:ext cx="1648112" cy="487470"/>
          </a:xfrm>
          <a:prstGeom prst="rect">
            <a:avLst/>
          </a:prstGeom>
        </p:spPr>
      </p:pic>
    </p:spTree>
    <p:extLst>
      <p:ext uri="{BB962C8B-B14F-4D97-AF65-F5344CB8AC3E}">
        <p14:creationId xmlns:p14="http://schemas.microsoft.com/office/powerpoint/2010/main" val="844609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a:prstGeom prst="ellipse">
            <a:avLst/>
          </a:prstGeom>
        </p:spPr>
        <p:txBody>
          <a:bodyPr/>
          <a:lstStyle/>
          <a:p>
            <a:fld id="{B7FE4486-6110-984C-846B-F25EA8AF3D9E}" type="slidenum">
              <a:rPr lang="en-US" smtClean="0"/>
              <a:pPr/>
              <a:t>‹#›</a:t>
            </a:fld>
            <a:endParaRPr lang="en-US"/>
          </a:p>
        </p:txBody>
      </p:sp>
      <p:sp>
        <p:nvSpPr>
          <p:cNvPr id="12"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solidFill>
                  <a:srgbClr val="333333"/>
                </a:solidFill>
              </a:rPr>
              <a:t>Dr. Morgan K. Ward</a:t>
            </a:r>
            <a:endParaRPr lang="en-US" dirty="0">
              <a:solidFill>
                <a:srgbClr val="333333"/>
              </a:solidFill>
            </a:endParaRPr>
          </a:p>
        </p:txBody>
      </p:sp>
      <p:pic>
        <p:nvPicPr>
          <p:cNvPr id="13" name="Picture 12"/>
          <p:cNvPicPr>
            <a:picLocks noChangeAspect="1"/>
          </p:cNvPicPr>
          <p:nvPr userDrawn="1"/>
        </p:nvPicPr>
        <p:blipFill>
          <a:blip r:embed="rId2"/>
          <a:stretch>
            <a:fillRect/>
          </a:stretch>
        </p:blipFill>
        <p:spPr>
          <a:xfrm>
            <a:off x="7046054" y="6172200"/>
            <a:ext cx="1648112" cy="487470"/>
          </a:xfrm>
          <a:prstGeom prst="rect">
            <a:avLst/>
          </a:prstGeom>
        </p:spPr>
      </p:pic>
    </p:spTree>
    <p:extLst>
      <p:ext uri="{BB962C8B-B14F-4D97-AF65-F5344CB8AC3E}">
        <p14:creationId xmlns:p14="http://schemas.microsoft.com/office/powerpoint/2010/main" val="40109289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solidFill>
                  <a:srgbClr val="333333"/>
                </a:solidFill>
              </a:rPr>
              <a:t>Dr. Morgan K. Ward</a:t>
            </a:r>
            <a:endParaRPr lang="en-US" dirty="0">
              <a:solidFill>
                <a:srgbClr val="333333"/>
              </a:solidFill>
            </a:endParaRPr>
          </a:p>
        </p:txBody>
      </p:sp>
      <p:pic>
        <p:nvPicPr>
          <p:cNvPr id="10" name="Picture 9"/>
          <p:cNvPicPr>
            <a:picLocks noChangeAspect="1"/>
          </p:cNvPicPr>
          <p:nvPr userDrawn="1"/>
        </p:nvPicPr>
        <p:blipFill>
          <a:blip r:embed="rId2"/>
          <a:stretch>
            <a:fillRect/>
          </a:stretch>
        </p:blipFill>
        <p:spPr>
          <a:xfrm>
            <a:off x="7046054" y="6172200"/>
            <a:ext cx="1648112" cy="487470"/>
          </a:xfrm>
          <a:prstGeom prst="rect">
            <a:avLst/>
          </a:prstGeom>
        </p:spPr>
      </p:pic>
    </p:spTree>
    <p:extLst>
      <p:ext uri="{BB962C8B-B14F-4D97-AF65-F5344CB8AC3E}">
        <p14:creationId xmlns:p14="http://schemas.microsoft.com/office/powerpoint/2010/main" val="15920946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Footer Placeholder 2"/>
          <p:cNvSpPr>
            <a:spLocks noGrp="1"/>
          </p:cNvSpPr>
          <p:nvPr>
            <p:ph type="ftr" sz="quarter" idx="1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solidFill>
                  <a:srgbClr val="333333"/>
                </a:solidFill>
              </a:rPr>
              <a:t>Dr. Morgan K. Ward</a:t>
            </a:r>
            <a:endParaRPr lang="en-US" dirty="0">
              <a:solidFill>
                <a:srgbClr val="333333"/>
              </a:solidFill>
            </a:endParaRPr>
          </a:p>
        </p:txBody>
      </p:sp>
      <p:pic>
        <p:nvPicPr>
          <p:cNvPr id="12" name="Picture 11"/>
          <p:cNvPicPr>
            <a:picLocks noChangeAspect="1"/>
          </p:cNvPicPr>
          <p:nvPr userDrawn="1"/>
        </p:nvPicPr>
        <p:blipFill>
          <a:blip r:embed="rId2"/>
          <a:stretch>
            <a:fillRect/>
          </a:stretch>
        </p:blipFill>
        <p:spPr>
          <a:xfrm>
            <a:off x="7046054" y="6172200"/>
            <a:ext cx="1648112" cy="487470"/>
          </a:xfrm>
          <a:prstGeom prst="rect">
            <a:avLst/>
          </a:prstGeom>
        </p:spPr>
      </p:pic>
    </p:spTree>
    <p:extLst>
      <p:ext uri="{BB962C8B-B14F-4D97-AF65-F5344CB8AC3E}">
        <p14:creationId xmlns:p14="http://schemas.microsoft.com/office/powerpoint/2010/main" val="3521598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6"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solidFill>
                  <a:srgbClr val="333333"/>
                </a:solidFill>
              </a:rPr>
              <a:t>Dr. Morgan K. Ward</a:t>
            </a:r>
            <a:endParaRPr lang="en-US" dirty="0">
              <a:solidFill>
                <a:srgbClr val="333333"/>
              </a:solidFill>
            </a:endParaRPr>
          </a:p>
        </p:txBody>
      </p:sp>
      <p:pic>
        <p:nvPicPr>
          <p:cNvPr id="7" name="Picture 6"/>
          <p:cNvPicPr>
            <a:picLocks noChangeAspect="1"/>
          </p:cNvPicPr>
          <p:nvPr userDrawn="1"/>
        </p:nvPicPr>
        <p:blipFill>
          <a:blip r:embed="rId2"/>
          <a:stretch>
            <a:fillRect/>
          </a:stretch>
        </p:blipFill>
        <p:spPr>
          <a:xfrm>
            <a:off x="7046054" y="6172200"/>
            <a:ext cx="1648112" cy="487470"/>
          </a:xfrm>
          <a:prstGeom prst="rect">
            <a:avLst/>
          </a:prstGeom>
        </p:spPr>
      </p:pic>
    </p:spTree>
    <p:extLst>
      <p:ext uri="{BB962C8B-B14F-4D97-AF65-F5344CB8AC3E}">
        <p14:creationId xmlns:p14="http://schemas.microsoft.com/office/powerpoint/2010/main" val="37243647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5"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solidFill>
                  <a:srgbClr val="333333"/>
                </a:solidFill>
              </a:rPr>
              <a:t>Dr. Morgan K. Ward</a:t>
            </a:r>
            <a:endParaRPr lang="en-US" dirty="0">
              <a:solidFill>
                <a:srgbClr val="333333"/>
              </a:solidFill>
            </a:endParaRPr>
          </a:p>
        </p:txBody>
      </p:sp>
      <p:pic>
        <p:nvPicPr>
          <p:cNvPr id="6" name="Picture 5"/>
          <p:cNvPicPr>
            <a:picLocks noChangeAspect="1"/>
          </p:cNvPicPr>
          <p:nvPr userDrawn="1"/>
        </p:nvPicPr>
        <p:blipFill>
          <a:blip r:embed="rId2"/>
          <a:stretch>
            <a:fillRect/>
          </a:stretch>
        </p:blipFill>
        <p:spPr>
          <a:xfrm>
            <a:off x="7046054" y="6172200"/>
            <a:ext cx="1648112" cy="487470"/>
          </a:xfrm>
          <a:prstGeom prst="rect">
            <a:avLst/>
          </a:prstGeom>
        </p:spPr>
      </p:pic>
    </p:spTree>
    <p:extLst>
      <p:ext uri="{BB962C8B-B14F-4D97-AF65-F5344CB8AC3E}">
        <p14:creationId xmlns:p14="http://schemas.microsoft.com/office/powerpoint/2010/main" val="1846971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solidFill>
                  <a:srgbClr val="333333"/>
                </a:solidFill>
              </a:rPr>
              <a:t>Dr. Morgan K. Ward</a:t>
            </a:r>
            <a:endParaRPr lang="en-US" dirty="0">
              <a:solidFill>
                <a:srgbClr val="333333"/>
              </a:solidFill>
            </a:endParaRPr>
          </a:p>
        </p:txBody>
      </p:sp>
      <p:pic>
        <p:nvPicPr>
          <p:cNvPr id="12" name="Picture 11"/>
          <p:cNvPicPr>
            <a:picLocks noChangeAspect="1"/>
          </p:cNvPicPr>
          <p:nvPr userDrawn="1"/>
        </p:nvPicPr>
        <p:blipFill>
          <a:blip r:embed="rId2"/>
          <a:stretch>
            <a:fillRect/>
          </a:stretch>
        </p:blipFill>
        <p:spPr>
          <a:xfrm>
            <a:off x="7046054" y="6172200"/>
            <a:ext cx="1648112" cy="487470"/>
          </a:xfrm>
          <a:prstGeom prst="rect">
            <a:avLst/>
          </a:prstGeom>
        </p:spPr>
      </p:pic>
    </p:spTree>
    <p:extLst>
      <p:ext uri="{BB962C8B-B14F-4D97-AF65-F5344CB8AC3E}">
        <p14:creationId xmlns:p14="http://schemas.microsoft.com/office/powerpoint/2010/main" val="19300176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146304" y="6208776"/>
            <a:ext cx="457200" cy="457200"/>
          </a:xfrm>
          <a:prstGeom prst="ellipse">
            <a:avLst/>
          </a:prstGeom>
        </p:spPr>
        <p:txBody>
          <a:bodyPr/>
          <a:lstStyle/>
          <a:p>
            <a:fld id="{B7FE4486-6110-984C-846B-F25EA8AF3D9E}"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
        <p:nvSpPr>
          <p:cNvPr id="14"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solidFill>
                  <a:srgbClr val="333333"/>
                </a:solidFill>
              </a:rPr>
              <a:t>Dr. Morgan K. Ward</a:t>
            </a:r>
            <a:endParaRPr lang="en-US" dirty="0">
              <a:solidFill>
                <a:srgbClr val="333333"/>
              </a:solidFill>
            </a:endParaRPr>
          </a:p>
        </p:txBody>
      </p:sp>
      <p:pic>
        <p:nvPicPr>
          <p:cNvPr id="15" name="Picture 14"/>
          <p:cNvPicPr>
            <a:picLocks noChangeAspect="1"/>
          </p:cNvPicPr>
          <p:nvPr userDrawn="1"/>
        </p:nvPicPr>
        <p:blipFill>
          <a:blip r:embed="rId2"/>
          <a:stretch>
            <a:fillRect/>
          </a:stretch>
        </p:blipFill>
        <p:spPr>
          <a:xfrm>
            <a:off x="7046054" y="6172200"/>
            <a:ext cx="1648112" cy="487470"/>
          </a:xfrm>
          <a:prstGeom prst="rect">
            <a:avLst/>
          </a:prstGeom>
        </p:spPr>
      </p:pic>
    </p:spTree>
    <p:extLst>
      <p:ext uri="{BB962C8B-B14F-4D97-AF65-F5344CB8AC3E}">
        <p14:creationId xmlns:p14="http://schemas.microsoft.com/office/powerpoint/2010/main" val="2362057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solidFill>
                  <a:srgbClr val="333333"/>
                </a:solidFill>
              </a:rPr>
              <a:t>Dr. Morgan K. Ward</a:t>
            </a:r>
            <a:endParaRPr lang="en-US" dirty="0">
              <a:solidFill>
                <a:srgbClr val="333333"/>
              </a:solidFill>
            </a:endParaRPr>
          </a:p>
        </p:txBody>
      </p:sp>
      <p:pic>
        <p:nvPicPr>
          <p:cNvPr id="8" name="Picture 7"/>
          <p:cNvPicPr>
            <a:picLocks noChangeAspect="1"/>
          </p:cNvPicPr>
          <p:nvPr userDrawn="1"/>
        </p:nvPicPr>
        <p:blipFill>
          <a:blip r:embed="rId2"/>
          <a:stretch>
            <a:fillRect/>
          </a:stretch>
        </p:blipFill>
        <p:spPr>
          <a:xfrm>
            <a:off x="7046054" y="6172200"/>
            <a:ext cx="1648112" cy="487470"/>
          </a:xfrm>
          <a:prstGeom prst="rect">
            <a:avLst/>
          </a:prstGeom>
        </p:spPr>
      </p:pic>
    </p:spTree>
    <p:extLst>
      <p:ext uri="{BB962C8B-B14F-4D97-AF65-F5344CB8AC3E}">
        <p14:creationId xmlns:p14="http://schemas.microsoft.com/office/powerpoint/2010/main" val="36256709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solidFill>
                  <a:srgbClr val="333333"/>
                </a:solidFill>
              </a:rPr>
              <a:t>Dr. Morgan K. Ward</a:t>
            </a:r>
            <a:endParaRPr lang="en-US" dirty="0">
              <a:solidFill>
                <a:srgbClr val="333333"/>
              </a:solidFill>
            </a:endParaRPr>
          </a:p>
        </p:txBody>
      </p:sp>
      <p:pic>
        <p:nvPicPr>
          <p:cNvPr id="8" name="Picture 7"/>
          <p:cNvPicPr>
            <a:picLocks noChangeAspect="1"/>
          </p:cNvPicPr>
          <p:nvPr userDrawn="1"/>
        </p:nvPicPr>
        <p:blipFill>
          <a:blip r:embed="rId2"/>
          <a:stretch>
            <a:fillRect/>
          </a:stretch>
        </p:blipFill>
        <p:spPr>
          <a:xfrm>
            <a:off x="7046054" y="6172200"/>
            <a:ext cx="1648112" cy="487470"/>
          </a:xfrm>
          <a:prstGeom prst="rect">
            <a:avLst/>
          </a:prstGeom>
        </p:spPr>
      </p:pic>
    </p:spTree>
    <p:extLst>
      <p:ext uri="{BB962C8B-B14F-4D97-AF65-F5344CB8AC3E}">
        <p14:creationId xmlns:p14="http://schemas.microsoft.com/office/powerpoint/2010/main" val="246811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Dr. Morgan K. Ward</a:t>
            </a:r>
            <a:endParaRPr lang="en-US"/>
          </a:p>
        </p:txBody>
      </p:sp>
      <p:sp>
        <p:nvSpPr>
          <p:cNvPr id="9" name="Slide Number Placeholder 8"/>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Morgan K. Ward</a:t>
            </a:r>
            <a:endParaRPr lang="en-US"/>
          </a:p>
        </p:txBody>
      </p:sp>
      <p:sp>
        <p:nvSpPr>
          <p:cNvPr id="5" name="Slide Number Placeholder 4"/>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Dr. Morgan K. Ward</a:t>
            </a:r>
            <a:endParaRPr lang="en-US"/>
          </a:p>
        </p:txBody>
      </p:sp>
      <p:sp>
        <p:nvSpPr>
          <p:cNvPr id="4" name="Slide Number Placeholder 3"/>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 Morgan K. Ward</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E9058-9607-1947-8BA0-61434F010E9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0" y="274638"/>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10"/>
          <p:cNvPicPr>
            <a:picLocks noChangeAspect="1"/>
          </p:cNvPicPr>
          <p:nvPr/>
        </p:nvPicPr>
        <p:blipFill>
          <a:blip r:embed="rId13"/>
          <a:stretch>
            <a:fillRect/>
          </a:stretch>
        </p:blipFill>
        <p:spPr>
          <a:xfrm>
            <a:off x="7046054" y="6172200"/>
            <a:ext cx="1648112" cy="487470"/>
          </a:xfrm>
          <a:prstGeom prst="rect">
            <a:avLst/>
          </a:prstGeom>
        </p:spPr>
      </p:pic>
      <p:sp>
        <p:nvSpPr>
          <p:cNvPr id="10"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sp>
        <p:nvSpPr>
          <p:cNvPr id="14"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7FE4486-6110-984C-846B-F25EA8AF3D9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Rounded Rectangle 7"/>
          <p:cNvSpPr/>
          <p:nvPr/>
        </p:nvSpPr>
        <p:spPr>
          <a:xfrm>
            <a:off x="0" y="274638"/>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10"/>
          <p:cNvPicPr>
            <a:picLocks noChangeAspect="1"/>
          </p:cNvPicPr>
          <p:nvPr/>
        </p:nvPicPr>
        <p:blipFill>
          <a:blip r:embed="rId13"/>
          <a:stretch>
            <a:fillRect/>
          </a:stretch>
        </p:blipFill>
        <p:spPr>
          <a:xfrm>
            <a:off x="7046054" y="6172200"/>
            <a:ext cx="1648112" cy="487470"/>
          </a:xfrm>
          <a:prstGeom prst="rect">
            <a:avLst/>
          </a:prstGeom>
        </p:spPr>
      </p:pic>
      <p:sp>
        <p:nvSpPr>
          <p:cNvPr id="10"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mj-lt"/>
              </a:defRPr>
            </a:lvl1pPr>
          </a:lstStyle>
          <a:p>
            <a:r>
              <a:rPr lang="en-US" smtClean="0">
                <a:solidFill>
                  <a:srgbClr val="333333"/>
                </a:solidFill>
              </a:rPr>
              <a:t>Dr. Morgan K. Ward</a:t>
            </a:r>
            <a:endParaRPr lang="en-US" dirty="0">
              <a:solidFill>
                <a:srgbClr val="333333"/>
              </a:solidFill>
            </a:endParaRPr>
          </a:p>
        </p:txBody>
      </p:sp>
      <p:sp>
        <p:nvSpPr>
          <p:cNvPr id="14"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7FE4486-6110-984C-846B-F25EA8AF3D9E}" type="slidenum">
              <a:rPr lang="en-US" smtClean="0"/>
              <a:pPr/>
              <a:t>‹#›</a:t>
            </a:fld>
            <a:endParaRPr lang="en-US" dirty="0"/>
          </a:p>
        </p:txBody>
      </p:sp>
    </p:spTree>
    <p:extLst>
      <p:ext uri="{BB962C8B-B14F-4D97-AF65-F5344CB8AC3E}">
        <p14:creationId xmlns:p14="http://schemas.microsoft.com/office/powerpoint/2010/main" val="346626291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j-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j-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j-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j-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j-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www.ideo.com/work/long-haul-travel-experience/" TargetMode="External"/><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hyperlink" Target="../PepsiChallenge.mpg" TargetMode="External"/><Relationship Id="rId2" Type="http://schemas.openxmlformats.org/officeDocument/2006/relationships/image" Target="../media/image37.png"/><Relationship Id="rId1" Type="http://schemas.openxmlformats.org/officeDocument/2006/relationships/slideLayout" Target="../slideLayouts/slideLayout24.xml"/><Relationship Id="rId5" Type="http://schemas.openxmlformats.org/officeDocument/2006/relationships/hyperlink" Target="http://www.youtube.com/watch?v=W6t7deaplgY" TargetMode="Externa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hbbJmsRYrnc" TargetMode="External"/><Relationship Id="rId7" Type="http://schemas.openxmlformats.org/officeDocument/2006/relationships/image" Target="../media/image41.gi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0.jpeg"/><Relationship Id="rId5" Type="http://schemas.openxmlformats.org/officeDocument/2006/relationships/image" Target="../media/image39.gif"/><Relationship Id="rId4" Type="http://schemas.openxmlformats.org/officeDocument/2006/relationships/hyperlink" Target="http://www.youtube.com/watch?v=x0XE08BjQDQ"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p:txBody>
          <a:bodyPr/>
          <a:lstStyle/>
          <a:p>
            <a:pPr eaLnBrk="1" hangingPunct="1"/>
            <a:r>
              <a:rPr lang="en-US" dirty="0" smtClean="0"/>
              <a:t>Ch. 10: New </a:t>
            </a:r>
            <a:r>
              <a:rPr lang="en-US" dirty="0"/>
              <a:t>Product Development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Toy Story</a:t>
            </a:r>
          </a:p>
        </p:txBody>
      </p:sp>
      <p:sp>
        <p:nvSpPr>
          <p:cNvPr id="3" name="TextBox 2"/>
          <p:cNvSpPr txBox="1"/>
          <p:nvPr/>
        </p:nvSpPr>
        <p:spPr>
          <a:xfrm>
            <a:off x="603504" y="1344789"/>
            <a:ext cx="8001000" cy="4893647"/>
          </a:xfrm>
          <a:prstGeom prst="rect">
            <a:avLst/>
          </a:prstGeom>
          <a:noFill/>
        </p:spPr>
        <p:txBody>
          <a:bodyPr>
            <a:prstTxWarp prst="textNoShape">
              <a:avLst/>
            </a:prstTxWarp>
            <a:spAutoFit/>
          </a:bodyPr>
          <a:lstStyle/>
          <a:p>
            <a:r>
              <a:rPr lang="en-US" sz="2400" dirty="0">
                <a:latin typeface="+mj-lt"/>
              </a:rPr>
              <a:t>Consumer Insights:</a:t>
            </a:r>
          </a:p>
          <a:p>
            <a:endParaRPr lang="en-US" sz="2400" dirty="0">
              <a:latin typeface="+mj-lt"/>
            </a:endParaRPr>
          </a:p>
          <a:p>
            <a:pPr>
              <a:buFontTx/>
              <a:buAutoNum type="arabicPeriod"/>
            </a:pPr>
            <a:r>
              <a:rPr lang="en-US" sz="2400" dirty="0">
                <a:latin typeface="+mj-lt"/>
              </a:rPr>
              <a:t>Kids were spending more and more time on computers, and creating custom avatars, but they never got a tangible outcome to play with or show off. </a:t>
            </a:r>
            <a:endParaRPr lang="en-US" sz="2400" dirty="0" smtClean="0">
              <a:latin typeface="+mj-lt"/>
            </a:endParaRPr>
          </a:p>
          <a:p>
            <a:endParaRPr lang="en-US" sz="2400" dirty="0">
              <a:latin typeface="+mj-lt"/>
            </a:endParaRPr>
          </a:p>
          <a:p>
            <a:r>
              <a:rPr lang="en-US" sz="2400" dirty="0" smtClean="0">
                <a:latin typeface="+mj-lt"/>
              </a:rPr>
              <a:t>2. Also</a:t>
            </a:r>
            <a:r>
              <a:rPr lang="en-US" sz="2400" dirty="0">
                <a:latin typeface="+mj-lt"/>
              </a:rPr>
              <a:t>, kids loved drawing and making things, but became easily frustrated because their skills hadn’t caught up with what they saw in their minds. </a:t>
            </a:r>
            <a:endParaRPr lang="en-US" sz="2400" dirty="0" smtClean="0">
              <a:latin typeface="+mj-lt"/>
            </a:endParaRPr>
          </a:p>
          <a:p>
            <a:endParaRPr lang="en-US" sz="2400" dirty="0">
              <a:latin typeface="+mj-lt"/>
            </a:endParaRPr>
          </a:p>
          <a:p>
            <a:r>
              <a:rPr lang="en-US" sz="2400" dirty="0" smtClean="0">
                <a:latin typeface="+mj-lt"/>
              </a:rPr>
              <a:t>3. Although </a:t>
            </a:r>
            <a:r>
              <a:rPr lang="en-US" sz="2400" dirty="0">
                <a:latin typeface="+mj-lt"/>
              </a:rPr>
              <a:t>kids had access to a few products with customizable options, such as Build-a-Bear, they didn’t have any truly do-it-yourself toys.</a:t>
            </a:r>
          </a:p>
        </p:txBody>
      </p:sp>
      <p:sp>
        <p:nvSpPr>
          <p:cNvPr id="4"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10</a:t>
            </a:fld>
            <a:endParaRPr lang="en-US"/>
          </a:p>
        </p:txBody>
      </p:sp>
      <p:sp>
        <p:nvSpPr>
          <p:cNvPr id="5"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IDEO: Product Innovators</a:t>
            </a:r>
          </a:p>
        </p:txBody>
      </p:sp>
      <p:pic>
        <p:nvPicPr>
          <p:cNvPr id="12291" name="Picture 2"/>
          <p:cNvPicPr>
            <a:picLocks noChangeAspect="1" noChangeArrowheads="1"/>
          </p:cNvPicPr>
          <p:nvPr/>
        </p:nvPicPr>
        <p:blipFill>
          <a:blip r:embed="rId2"/>
          <a:srcRect/>
          <a:stretch>
            <a:fillRect/>
          </a:stretch>
        </p:blipFill>
        <p:spPr bwMode="auto">
          <a:xfrm>
            <a:off x="533400" y="1600200"/>
            <a:ext cx="8059738" cy="3990975"/>
          </a:xfrm>
          <a:prstGeom prst="rect">
            <a:avLst/>
          </a:prstGeom>
          <a:noFill/>
          <a:ln w="9525">
            <a:noFill/>
            <a:miter lim="800000"/>
            <a:headEnd/>
            <a:tailEnd/>
          </a:ln>
          <a:effectLst/>
        </p:spPr>
      </p:pic>
      <p:sp>
        <p:nvSpPr>
          <p:cNvPr id="12292" name="TextBox 2"/>
          <p:cNvSpPr txBox="1">
            <a:spLocks noChangeArrowheads="1"/>
          </p:cNvSpPr>
          <p:nvPr/>
        </p:nvSpPr>
        <p:spPr bwMode="auto">
          <a:xfrm>
            <a:off x="533400" y="5806258"/>
            <a:ext cx="7010400" cy="646331"/>
          </a:xfrm>
          <a:prstGeom prst="rect">
            <a:avLst/>
          </a:prstGeom>
          <a:noFill/>
          <a:ln w="9525">
            <a:noFill/>
            <a:miter lim="800000"/>
            <a:headEnd/>
            <a:tailEnd/>
          </a:ln>
        </p:spPr>
        <p:txBody>
          <a:bodyPr>
            <a:prstTxWarp prst="textNoShape">
              <a:avLst/>
            </a:prstTxWarp>
            <a:spAutoFit/>
          </a:bodyPr>
          <a:lstStyle/>
          <a:p>
            <a:r>
              <a:rPr lang="en-US" dirty="0">
                <a:hlinkClick r:id="rId3"/>
              </a:rPr>
              <a:t>http://www.ideo.com/work/long-haul-travel-experience</a:t>
            </a:r>
            <a:r>
              <a:rPr lang="en-US" dirty="0" smtClean="0">
                <a:hlinkClick r:id="rId3"/>
              </a:rPr>
              <a:t>/</a:t>
            </a:r>
            <a:endParaRPr lang="en-US" dirty="0" smtClean="0"/>
          </a:p>
          <a:p>
            <a:endParaRPr lang="en-US" dirty="0"/>
          </a:p>
        </p:txBody>
      </p:sp>
      <p:sp>
        <p:nvSpPr>
          <p:cNvPr id="5"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11</a:t>
            </a:fld>
            <a:endParaRPr lang="en-US"/>
          </a:p>
        </p:txBody>
      </p:sp>
      <p:sp>
        <p:nvSpPr>
          <p:cNvPr id="6" name="Footer Placeholder 4"/>
          <p:cNvSpPr>
            <a:spLocks noGrp="1"/>
          </p:cNvSpPr>
          <p:nvPr>
            <p:ph type="ftr" sz="quarter" idx="3"/>
          </p:nvPr>
        </p:nvSpPr>
        <p:spPr>
          <a:xfrm>
            <a:off x="914400" y="6172200"/>
            <a:ext cx="3962400" cy="457200"/>
          </a:xfrm>
        </p:spPr>
        <p:txBody>
          <a:bodyPr/>
          <a:lstStyle/>
          <a:p>
            <a:r>
              <a:rPr lang="en-US" dirty="0" smtClean="0"/>
              <a:t>Dr. Morgan K. Ward</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04800" y="518478"/>
            <a:ext cx="8534400" cy="1371282"/>
          </a:xfrm>
        </p:spPr>
        <p:txBody>
          <a:bodyPr>
            <a:normAutofit/>
          </a:bodyPr>
          <a:lstStyle/>
          <a:p>
            <a:pPr eaLnBrk="1" hangingPunct="1"/>
            <a:r>
              <a:rPr lang="en-US" sz="4000" dirty="0"/>
              <a:t>New Product development: Its hard to forecast the future</a:t>
            </a:r>
          </a:p>
        </p:txBody>
      </p:sp>
      <p:sp>
        <p:nvSpPr>
          <p:cNvPr id="125955" name="Rectangle 3"/>
          <p:cNvSpPr>
            <a:spLocks noGrp="1" noChangeArrowheads="1"/>
          </p:cNvSpPr>
          <p:nvPr>
            <p:ph type="body" idx="1"/>
          </p:nvPr>
        </p:nvSpPr>
        <p:spPr>
          <a:xfrm>
            <a:off x="152400" y="2017713"/>
            <a:ext cx="8802688" cy="4611687"/>
          </a:xfrm>
        </p:spPr>
        <p:txBody>
          <a:bodyPr/>
          <a:lstStyle/>
          <a:p>
            <a:pPr eaLnBrk="1" hangingPunct="1"/>
            <a:r>
              <a:rPr lang="en-US" sz="2200" dirty="0">
                <a:latin typeface="+mj-lt"/>
              </a:rPr>
              <a:t>“I think there is a world market for maybe five computers.”</a:t>
            </a:r>
          </a:p>
          <a:p>
            <a:pPr eaLnBrk="1" hangingPunct="1"/>
            <a:endParaRPr lang="en-US" sz="2200" dirty="0">
              <a:latin typeface="+mj-lt"/>
            </a:endParaRPr>
          </a:p>
          <a:p>
            <a:pPr eaLnBrk="1" hangingPunct="1"/>
            <a:r>
              <a:rPr lang="en-US" sz="2200" dirty="0">
                <a:latin typeface="+mj-lt"/>
              </a:rPr>
              <a:t>“There is no reason anyone would want a computer in their home.” </a:t>
            </a:r>
            <a:br>
              <a:rPr lang="en-US" sz="2200" dirty="0">
                <a:latin typeface="+mj-lt"/>
              </a:rPr>
            </a:br>
            <a:r>
              <a:rPr lang="en-US" sz="2200" dirty="0">
                <a:latin typeface="+mj-lt"/>
              </a:rPr>
              <a:t/>
            </a:r>
            <a:br>
              <a:rPr lang="en-US" sz="2200" dirty="0">
                <a:latin typeface="+mj-lt"/>
              </a:rPr>
            </a:br>
            <a:endParaRPr lang="en-US" sz="2200" dirty="0">
              <a:latin typeface="+mj-lt"/>
            </a:endParaRPr>
          </a:p>
          <a:p>
            <a:pPr eaLnBrk="1" hangingPunct="1"/>
            <a:r>
              <a:rPr lang="en-US" sz="2200" dirty="0">
                <a:latin typeface="+mj-lt"/>
              </a:rPr>
              <a:t>“Who the hell wants to hear actors talk?” 	</a:t>
            </a:r>
          </a:p>
          <a:p>
            <a:pPr eaLnBrk="1" hangingPunct="1"/>
            <a:endParaRPr lang="en-US" sz="2200" dirty="0">
              <a:latin typeface="+mj-lt"/>
            </a:endParaRPr>
          </a:p>
          <a:p>
            <a:pPr eaLnBrk="1" hangingPunct="1"/>
            <a:r>
              <a:rPr lang="en-US" sz="2200" dirty="0">
                <a:latin typeface="+mj-lt"/>
              </a:rPr>
              <a:t>“Well informed people know it is impossible to transmit the voice over wires, and even if it were possible the thing would have no practical value”		</a:t>
            </a:r>
          </a:p>
        </p:txBody>
      </p:sp>
      <p:sp>
        <p:nvSpPr>
          <p:cNvPr id="125956" name="Text Box 4"/>
          <p:cNvSpPr txBox="1">
            <a:spLocks noChangeArrowheads="1"/>
          </p:cNvSpPr>
          <p:nvPr/>
        </p:nvSpPr>
        <p:spPr bwMode="auto">
          <a:xfrm>
            <a:off x="4114800" y="2438400"/>
            <a:ext cx="43434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chemeClr val="bg2">
                    <a:lumMod val="25000"/>
                  </a:schemeClr>
                </a:solidFill>
              </a:rPr>
              <a:t>Thomas Watson, chairman of IBM, 1943</a:t>
            </a:r>
          </a:p>
        </p:txBody>
      </p:sp>
      <p:sp>
        <p:nvSpPr>
          <p:cNvPr id="125958" name="Text Box 6"/>
          <p:cNvSpPr txBox="1">
            <a:spLocks noChangeArrowheads="1"/>
          </p:cNvSpPr>
          <p:nvPr/>
        </p:nvSpPr>
        <p:spPr bwMode="auto">
          <a:xfrm>
            <a:off x="4191000" y="3200400"/>
            <a:ext cx="4953000" cy="641350"/>
          </a:xfrm>
          <a:prstGeom prst="rect">
            <a:avLst/>
          </a:prstGeom>
          <a:noFill/>
          <a:ln w="9525">
            <a:noFill/>
            <a:miter lim="800000"/>
            <a:headEnd/>
            <a:tailEnd/>
          </a:ln>
        </p:spPr>
        <p:txBody>
          <a:bodyPr>
            <a:prstTxWarp prst="textNoShape">
              <a:avLst/>
            </a:prstTxWarp>
            <a:spAutoFit/>
          </a:bodyPr>
          <a:lstStyle/>
          <a:p>
            <a:pPr>
              <a:spcBef>
                <a:spcPct val="50000"/>
              </a:spcBef>
            </a:pPr>
            <a:r>
              <a:rPr lang="en-US" i="1" dirty="0">
                <a:solidFill>
                  <a:schemeClr val="bg2">
                    <a:lumMod val="25000"/>
                  </a:schemeClr>
                </a:solidFill>
              </a:rPr>
              <a:t>Ken Olson, chairman and founder of Digital Equipment Corp., 1977</a:t>
            </a:r>
          </a:p>
        </p:txBody>
      </p:sp>
      <p:sp>
        <p:nvSpPr>
          <p:cNvPr id="125959" name="Text Box 7"/>
          <p:cNvSpPr txBox="1">
            <a:spLocks noChangeArrowheads="1"/>
          </p:cNvSpPr>
          <p:nvPr/>
        </p:nvSpPr>
        <p:spPr bwMode="auto">
          <a:xfrm>
            <a:off x="4191000" y="4267200"/>
            <a:ext cx="4648200" cy="641350"/>
          </a:xfrm>
          <a:prstGeom prst="rect">
            <a:avLst/>
          </a:prstGeom>
          <a:noFill/>
          <a:ln w="9525">
            <a:noFill/>
            <a:miter lim="800000"/>
            <a:headEnd/>
            <a:tailEnd/>
          </a:ln>
        </p:spPr>
        <p:txBody>
          <a:bodyPr>
            <a:prstTxWarp prst="textNoShape">
              <a:avLst/>
            </a:prstTxWarp>
            <a:spAutoFit/>
          </a:bodyPr>
          <a:lstStyle/>
          <a:p>
            <a:pPr>
              <a:spcBef>
                <a:spcPct val="50000"/>
              </a:spcBef>
            </a:pPr>
            <a:r>
              <a:rPr lang="en-US" i="1" dirty="0">
                <a:solidFill>
                  <a:schemeClr val="bg2">
                    <a:lumMod val="25000"/>
                  </a:schemeClr>
                </a:solidFill>
              </a:rPr>
              <a:t>H.M. Warner, Warner Brothers, 1927</a:t>
            </a:r>
            <a:br>
              <a:rPr lang="en-US" i="1" dirty="0">
                <a:solidFill>
                  <a:schemeClr val="bg2">
                    <a:lumMod val="25000"/>
                  </a:schemeClr>
                </a:solidFill>
              </a:rPr>
            </a:br>
            <a:endParaRPr lang="en-US" i="1" dirty="0">
              <a:solidFill>
                <a:schemeClr val="bg2">
                  <a:lumMod val="25000"/>
                </a:schemeClr>
              </a:solidFill>
            </a:endParaRPr>
          </a:p>
        </p:txBody>
      </p:sp>
      <p:sp>
        <p:nvSpPr>
          <p:cNvPr id="125960" name="Text Box 8"/>
          <p:cNvSpPr txBox="1">
            <a:spLocks noChangeArrowheads="1"/>
          </p:cNvSpPr>
          <p:nvPr/>
        </p:nvSpPr>
        <p:spPr bwMode="auto">
          <a:xfrm>
            <a:off x="4191000" y="5486400"/>
            <a:ext cx="46482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i="1" dirty="0">
                <a:solidFill>
                  <a:schemeClr val="bg2">
                    <a:lumMod val="25000"/>
                  </a:schemeClr>
                </a:solidFill>
              </a:rPr>
              <a:t>Editorial in the Boston Post, 1865</a:t>
            </a:r>
          </a:p>
        </p:txBody>
      </p:sp>
      <p:sp>
        <p:nvSpPr>
          <p:cNvPr id="8"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12</a:t>
            </a:fld>
            <a:endParaRPr lang="en-US"/>
          </a:p>
        </p:txBody>
      </p:sp>
      <p:sp>
        <p:nvSpPr>
          <p:cNvPr id="9"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9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9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955">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95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5955">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5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P spid="125958" grpId="0"/>
      <p:bldP spid="125959" grpId="0"/>
      <p:bldP spid="1259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Product development risks</a:t>
            </a:r>
          </a:p>
        </p:txBody>
      </p:sp>
      <p:sp>
        <p:nvSpPr>
          <p:cNvPr id="14339" name="Rectangle 3"/>
          <p:cNvSpPr>
            <a:spLocks noGrp="1" noChangeArrowheads="1"/>
          </p:cNvSpPr>
          <p:nvPr>
            <p:ph type="body" idx="1"/>
          </p:nvPr>
        </p:nvSpPr>
        <p:spPr>
          <a:xfrm>
            <a:off x="304800" y="1370012"/>
            <a:ext cx="8839200" cy="4840288"/>
          </a:xfrm>
        </p:spPr>
        <p:txBody>
          <a:bodyPr>
            <a:normAutofit lnSpcReduction="10000"/>
          </a:bodyPr>
          <a:lstStyle/>
          <a:p>
            <a:pPr eaLnBrk="1" hangingPunct="1">
              <a:lnSpc>
                <a:spcPct val="90000"/>
              </a:lnSpc>
            </a:pPr>
            <a:r>
              <a:rPr lang="en-US" sz="2400" b="1" dirty="0" smtClean="0">
                <a:latin typeface="+mj-lt"/>
              </a:rPr>
              <a:t>Failure rates</a:t>
            </a:r>
          </a:p>
          <a:p>
            <a:pPr lvl="1" eaLnBrk="1" hangingPunct="1">
              <a:lnSpc>
                <a:spcPct val="90000"/>
              </a:lnSpc>
            </a:pPr>
            <a:r>
              <a:rPr lang="en-US" sz="2400" dirty="0" smtClean="0">
                <a:latin typeface="+mj-lt"/>
              </a:rPr>
              <a:t>“…</a:t>
            </a:r>
            <a:r>
              <a:rPr lang="en-US" sz="2400" dirty="0">
                <a:latin typeface="+mj-lt"/>
              </a:rPr>
              <a:t>no more than 10% of all new products or services are successful -- that is, still on the market and profitable after three years” - Marketing Management (2003)</a:t>
            </a:r>
          </a:p>
          <a:p>
            <a:pPr lvl="1" eaLnBrk="1" hangingPunct="1">
              <a:lnSpc>
                <a:spcPct val="90000"/>
              </a:lnSpc>
            </a:pPr>
            <a:r>
              <a:rPr lang="en-US" sz="2400" dirty="0">
                <a:latin typeface="+mj-lt"/>
              </a:rPr>
              <a:t>95% of new consumer products in US fail; 90% of new consumer products in Europe fail - Nielsen BASES and Ernst &amp; Young study (2002)</a:t>
            </a:r>
          </a:p>
          <a:p>
            <a:pPr eaLnBrk="1" hangingPunct="1">
              <a:lnSpc>
                <a:spcPct val="90000"/>
              </a:lnSpc>
            </a:pPr>
            <a:r>
              <a:rPr lang="en-US" sz="2400" b="1" dirty="0" smtClean="0">
                <a:latin typeface="+mj-lt"/>
              </a:rPr>
              <a:t>Costs</a:t>
            </a:r>
            <a:endParaRPr lang="en-US" sz="2400" b="1" dirty="0">
              <a:latin typeface="+mj-lt"/>
            </a:endParaRPr>
          </a:p>
          <a:p>
            <a:pPr lvl="1" eaLnBrk="1" hangingPunct="1">
              <a:lnSpc>
                <a:spcPct val="90000"/>
              </a:lnSpc>
            </a:pPr>
            <a:r>
              <a:rPr lang="en-US" sz="2400" dirty="0">
                <a:latin typeface="+mj-lt"/>
              </a:rPr>
              <a:t>Introducing a new national brand can cost $20 million – Marketing Management</a:t>
            </a:r>
          </a:p>
          <a:p>
            <a:pPr lvl="1" eaLnBrk="1" hangingPunct="1">
              <a:lnSpc>
                <a:spcPct val="90000"/>
              </a:lnSpc>
            </a:pPr>
            <a:r>
              <a:rPr lang="en-US" sz="2400" dirty="0" smtClean="0">
                <a:latin typeface="+mj-lt"/>
              </a:rPr>
              <a:t>According to New </a:t>
            </a:r>
            <a:r>
              <a:rPr lang="en-US" sz="2400" dirty="0">
                <a:latin typeface="+mj-lt"/>
              </a:rPr>
              <a:t>Product News </a:t>
            </a:r>
            <a:r>
              <a:rPr lang="en-US" sz="2400" dirty="0" smtClean="0">
                <a:latin typeface="+mj-lt"/>
              </a:rPr>
              <a:t>“</a:t>
            </a:r>
            <a:r>
              <a:rPr lang="en-US" sz="2400" dirty="0">
                <a:latin typeface="+mj-lt"/>
              </a:rPr>
              <a:t>It probably </a:t>
            </a:r>
            <a:r>
              <a:rPr lang="en-US" sz="2400" dirty="0" smtClean="0">
                <a:latin typeface="+mj-lt"/>
              </a:rPr>
              <a:t> </a:t>
            </a:r>
          </a:p>
          <a:p>
            <a:pPr marL="320040" lvl="1" indent="0" eaLnBrk="1" hangingPunct="1">
              <a:lnSpc>
                <a:spcPct val="90000"/>
              </a:lnSpc>
              <a:buNone/>
            </a:pPr>
            <a:r>
              <a:rPr lang="en-US" dirty="0">
                <a:latin typeface="+mj-lt"/>
              </a:rPr>
              <a:t> </a:t>
            </a:r>
            <a:r>
              <a:rPr lang="en-US" dirty="0" smtClean="0">
                <a:latin typeface="+mj-lt"/>
              </a:rPr>
              <a:t>   </a:t>
            </a:r>
            <a:r>
              <a:rPr lang="en-US" sz="2400" dirty="0" smtClean="0">
                <a:latin typeface="+mj-lt"/>
              </a:rPr>
              <a:t>costs </a:t>
            </a:r>
            <a:r>
              <a:rPr lang="en-US" sz="2400" dirty="0">
                <a:latin typeface="+mj-lt"/>
              </a:rPr>
              <a:t>$100 million to </a:t>
            </a:r>
            <a:endParaRPr lang="en-US" sz="2400" dirty="0" smtClean="0">
              <a:latin typeface="+mj-lt"/>
            </a:endParaRPr>
          </a:p>
          <a:p>
            <a:pPr marL="320040" lvl="1" indent="0" eaLnBrk="1" hangingPunct="1">
              <a:lnSpc>
                <a:spcPct val="90000"/>
              </a:lnSpc>
              <a:buNone/>
            </a:pPr>
            <a:r>
              <a:rPr lang="en-US" dirty="0">
                <a:latin typeface="+mj-lt"/>
              </a:rPr>
              <a:t> </a:t>
            </a:r>
            <a:r>
              <a:rPr lang="en-US" dirty="0" smtClean="0">
                <a:latin typeface="+mj-lt"/>
              </a:rPr>
              <a:t>   </a:t>
            </a:r>
            <a:r>
              <a:rPr lang="en-US" sz="2400" dirty="0" smtClean="0">
                <a:latin typeface="+mj-lt"/>
              </a:rPr>
              <a:t>introduce </a:t>
            </a:r>
            <a:r>
              <a:rPr lang="en-US" sz="2400" dirty="0">
                <a:latin typeface="+mj-lt"/>
              </a:rPr>
              <a:t>a truly new soft drink </a:t>
            </a:r>
            <a:endParaRPr lang="en-US" sz="2400" dirty="0" smtClean="0">
              <a:latin typeface="+mj-lt"/>
            </a:endParaRPr>
          </a:p>
          <a:p>
            <a:pPr marL="320040" lvl="1" indent="0" eaLnBrk="1" hangingPunct="1">
              <a:lnSpc>
                <a:spcPct val="90000"/>
              </a:lnSpc>
              <a:buNone/>
            </a:pPr>
            <a:r>
              <a:rPr lang="en-US" dirty="0">
                <a:latin typeface="+mj-lt"/>
              </a:rPr>
              <a:t> </a:t>
            </a:r>
            <a:r>
              <a:rPr lang="en-US" dirty="0" smtClean="0">
                <a:latin typeface="+mj-lt"/>
              </a:rPr>
              <a:t>   </a:t>
            </a:r>
            <a:r>
              <a:rPr lang="en-US" sz="2400" dirty="0" smtClean="0">
                <a:latin typeface="+mj-lt"/>
              </a:rPr>
              <a:t>nationally</a:t>
            </a:r>
            <a:endParaRPr lang="en-US" sz="2400" dirty="0">
              <a:latin typeface="+mj-lt"/>
            </a:endParaRPr>
          </a:p>
        </p:txBody>
      </p:sp>
      <p:sp>
        <p:nvSpPr>
          <p:cNvPr id="4"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13</a:t>
            </a:fld>
            <a:endParaRPr lang="en-US"/>
          </a:p>
        </p:txBody>
      </p:sp>
      <p:pic>
        <p:nvPicPr>
          <p:cNvPr id="2050" name="Picture 2" descr="Protected: 6 Failed Food Products You’ll Never Eat Again"/>
          <p:cNvPicPr>
            <a:picLocks noChangeAspect="1" noChangeArrowheads="1"/>
          </p:cNvPicPr>
          <p:nvPr/>
        </p:nvPicPr>
        <p:blipFill rotWithShape="1">
          <a:blip r:embed="rId3">
            <a:extLst>
              <a:ext uri="{28A0092B-C50C-407E-A947-70E740481C1C}">
                <a14:useLocalDpi xmlns:a14="http://schemas.microsoft.com/office/drawing/2010/main" val="0"/>
              </a:ext>
            </a:extLst>
          </a:blip>
          <a:srcRect l="11697" r="9316"/>
          <a:stretch/>
        </p:blipFill>
        <p:spPr bwMode="auto">
          <a:xfrm>
            <a:off x="5262280" y="5043921"/>
            <a:ext cx="3496236" cy="18140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Why do products fail?</a:t>
            </a:r>
          </a:p>
        </p:txBody>
      </p:sp>
      <p:sp>
        <p:nvSpPr>
          <p:cNvPr id="82947" name="Rectangle 3"/>
          <p:cNvSpPr>
            <a:spLocks noGrp="1" noChangeArrowheads="1"/>
          </p:cNvSpPr>
          <p:nvPr>
            <p:ph type="body" idx="1"/>
          </p:nvPr>
        </p:nvSpPr>
        <p:spPr>
          <a:xfrm>
            <a:off x="457200" y="1676400"/>
            <a:ext cx="8193088" cy="4611688"/>
          </a:xfrm>
        </p:spPr>
        <p:txBody>
          <a:bodyPr/>
          <a:lstStyle/>
          <a:p>
            <a:pPr eaLnBrk="1" hangingPunct="1"/>
            <a:r>
              <a:rPr lang="en-US" sz="2800" dirty="0">
                <a:latin typeface="+mj-lt"/>
              </a:rPr>
              <a:t>Too small a target </a:t>
            </a:r>
            <a:r>
              <a:rPr lang="en-US" sz="2800" dirty="0" smtClean="0">
                <a:latin typeface="+mj-lt"/>
              </a:rPr>
              <a:t>market</a:t>
            </a:r>
            <a:endParaRPr lang="en-US" sz="2800" dirty="0">
              <a:latin typeface="+mj-lt"/>
            </a:endParaRPr>
          </a:p>
          <a:p>
            <a:pPr eaLnBrk="1" hangingPunct="1">
              <a:buFont typeface="Wingdings" charset="2"/>
              <a:buNone/>
            </a:pPr>
            <a:r>
              <a:rPr lang="en-US" sz="2800" dirty="0">
                <a:latin typeface="+mj-lt"/>
              </a:rPr>
              <a:t>	</a:t>
            </a:r>
          </a:p>
          <a:p>
            <a:pPr eaLnBrk="1" hangingPunct="1"/>
            <a:endParaRPr lang="en-US" sz="2800" dirty="0">
              <a:latin typeface="+mj-lt"/>
            </a:endParaRPr>
          </a:p>
          <a:p>
            <a:pPr eaLnBrk="1" hangingPunct="1"/>
            <a:endParaRPr lang="en-US" sz="2800" dirty="0">
              <a:latin typeface="+mj-lt"/>
            </a:endParaRPr>
          </a:p>
        </p:txBody>
      </p:sp>
      <p:sp>
        <p:nvSpPr>
          <p:cNvPr id="11"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14</a:t>
            </a:fld>
            <a:endParaRPr lang="en-US"/>
          </a:p>
        </p:txBody>
      </p:sp>
      <p:sp>
        <p:nvSpPr>
          <p:cNvPr id="12"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6146" name="Picture 2" descr="http://3.bp.blogspot.com/-0QXGE9-m51o/UD5uyP21GyI/AAAAAAAAACg/PiDvMsPt7qk/s1600/3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596" y="2169443"/>
            <a:ext cx="4476750" cy="3609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Why do products fail?</a:t>
            </a:r>
          </a:p>
        </p:txBody>
      </p:sp>
      <p:sp>
        <p:nvSpPr>
          <p:cNvPr id="82947" name="Rectangle 3"/>
          <p:cNvSpPr>
            <a:spLocks noGrp="1" noChangeArrowheads="1"/>
          </p:cNvSpPr>
          <p:nvPr>
            <p:ph type="body" idx="1"/>
          </p:nvPr>
        </p:nvSpPr>
        <p:spPr>
          <a:xfrm>
            <a:off x="457200" y="1676400"/>
            <a:ext cx="8193088" cy="4611688"/>
          </a:xfrm>
        </p:spPr>
        <p:txBody>
          <a:bodyPr/>
          <a:lstStyle/>
          <a:p>
            <a:pPr eaLnBrk="1" hangingPunct="1"/>
            <a:r>
              <a:rPr lang="en-US" sz="2800" dirty="0">
                <a:latin typeface="+mj-lt"/>
              </a:rPr>
              <a:t>Too small a target market</a:t>
            </a:r>
          </a:p>
          <a:p>
            <a:pPr eaLnBrk="1" hangingPunct="1"/>
            <a:r>
              <a:rPr lang="en-US" sz="2800" dirty="0">
                <a:latin typeface="+mj-lt"/>
              </a:rPr>
              <a:t>Insignificant point of difference</a:t>
            </a:r>
          </a:p>
          <a:p>
            <a:pPr eaLnBrk="1" hangingPunct="1">
              <a:buFont typeface="Wingdings" charset="2"/>
              <a:buNone/>
            </a:pPr>
            <a:endParaRPr lang="en-US" sz="2800" dirty="0">
              <a:latin typeface="+mj-lt"/>
            </a:endParaRPr>
          </a:p>
          <a:p>
            <a:pPr>
              <a:buNone/>
            </a:pPr>
            <a:endParaRPr lang="en-US" sz="2800" dirty="0">
              <a:latin typeface="+mj-lt"/>
            </a:endParaRPr>
          </a:p>
          <a:p>
            <a:pPr eaLnBrk="1" hangingPunct="1"/>
            <a:endParaRPr lang="en-US" sz="2800" dirty="0">
              <a:latin typeface="+mj-lt"/>
            </a:endParaRPr>
          </a:p>
          <a:p>
            <a:pPr eaLnBrk="1" hangingPunct="1"/>
            <a:endParaRPr lang="en-US" sz="2800" dirty="0">
              <a:latin typeface="+mj-lt"/>
            </a:endParaRPr>
          </a:p>
        </p:txBody>
      </p:sp>
      <p:sp>
        <p:nvSpPr>
          <p:cNvPr id="11"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15</a:t>
            </a:fld>
            <a:endParaRPr lang="en-US"/>
          </a:p>
        </p:txBody>
      </p:sp>
      <p:sp>
        <p:nvSpPr>
          <p:cNvPr id="12"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1026" name="Picture 2" descr="mcarches.jpg"/>
          <p:cNvPicPr>
            <a:picLocks noChangeAspect="1" noChangeArrowheads="1"/>
          </p:cNvPicPr>
          <p:nvPr/>
        </p:nvPicPr>
        <p:blipFill rotWithShape="1">
          <a:blip r:embed="rId3">
            <a:extLst>
              <a:ext uri="{28A0092B-C50C-407E-A947-70E740481C1C}">
                <a14:useLocalDpi xmlns:a14="http://schemas.microsoft.com/office/drawing/2010/main" val="0"/>
              </a:ext>
            </a:extLst>
          </a:blip>
          <a:srcRect l="19768" r="21081" b="2201"/>
          <a:stretch/>
        </p:blipFill>
        <p:spPr bwMode="auto">
          <a:xfrm>
            <a:off x="5273040" y="2754312"/>
            <a:ext cx="3718560" cy="34559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5280" y="3051145"/>
            <a:ext cx="5044440" cy="1754326"/>
          </a:xfrm>
          <a:prstGeom prst="rect">
            <a:avLst/>
          </a:prstGeom>
          <a:noFill/>
        </p:spPr>
        <p:txBody>
          <a:bodyPr wrap="square" rtlCol="0">
            <a:spAutoFit/>
          </a:bodyPr>
          <a:lstStyle/>
          <a:p>
            <a:r>
              <a:rPr lang="en-US" dirty="0">
                <a:latin typeface="Arial" pitchFamily="34" charset="0"/>
                <a:cs typeface="Arial" pitchFamily="34" charset="0"/>
              </a:rPr>
              <a:t>In 1996 McDonald’s decided to design a new menu item that would appeal to a more sophisticated, adult demographic — the result was the Arch Deluxe burger. </a:t>
            </a:r>
            <a:r>
              <a:rPr lang="en-US" dirty="0" smtClean="0">
                <a:latin typeface="Arial" pitchFamily="34" charset="0"/>
                <a:cs typeface="Arial" pitchFamily="34" charset="0"/>
              </a:rPr>
              <a:t>The </a:t>
            </a:r>
            <a:r>
              <a:rPr lang="en-US" dirty="0">
                <a:latin typeface="Arial" pitchFamily="34" charset="0"/>
                <a:cs typeface="Arial" pitchFamily="34" charset="0"/>
              </a:rPr>
              <a:t>general public couldn’t distinguish the new sandwich enough from the classic Big Mac to make it a hit.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Why do products fail?</a:t>
            </a:r>
          </a:p>
        </p:txBody>
      </p:sp>
      <p:sp>
        <p:nvSpPr>
          <p:cNvPr id="82947" name="Rectangle 3"/>
          <p:cNvSpPr>
            <a:spLocks noGrp="1" noChangeArrowheads="1"/>
          </p:cNvSpPr>
          <p:nvPr>
            <p:ph type="body" idx="1"/>
          </p:nvPr>
        </p:nvSpPr>
        <p:spPr>
          <a:xfrm>
            <a:off x="457200" y="1676400"/>
            <a:ext cx="8193088" cy="4611688"/>
          </a:xfrm>
        </p:spPr>
        <p:txBody>
          <a:bodyPr/>
          <a:lstStyle/>
          <a:p>
            <a:pPr eaLnBrk="1" hangingPunct="1"/>
            <a:r>
              <a:rPr lang="en-US" sz="2800" dirty="0">
                <a:latin typeface="+mj-lt"/>
              </a:rPr>
              <a:t>Too small a target market</a:t>
            </a:r>
          </a:p>
          <a:p>
            <a:pPr eaLnBrk="1" hangingPunct="1"/>
            <a:r>
              <a:rPr lang="en-US" sz="2800" dirty="0">
                <a:latin typeface="+mj-lt"/>
              </a:rPr>
              <a:t>Insignificant point of difference</a:t>
            </a:r>
          </a:p>
          <a:p>
            <a:pPr eaLnBrk="1" hangingPunct="1"/>
            <a:r>
              <a:rPr lang="en-US" sz="2800" dirty="0">
                <a:latin typeface="+mj-lt"/>
              </a:rPr>
              <a:t>Poor product quality</a:t>
            </a:r>
          </a:p>
          <a:p>
            <a:pPr>
              <a:buNone/>
            </a:pPr>
            <a:endParaRPr lang="en-US" sz="2800" dirty="0">
              <a:latin typeface="+mj-lt"/>
            </a:endParaRPr>
          </a:p>
          <a:p>
            <a:pPr eaLnBrk="1" hangingPunct="1"/>
            <a:endParaRPr lang="en-US" sz="2800" dirty="0">
              <a:latin typeface="+mj-lt"/>
            </a:endParaRPr>
          </a:p>
          <a:p>
            <a:pPr eaLnBrk="1" hangingPunct="1"/>
            <a:endParaRPr lang="en-US" sz="2800" dirty="0">
              <a:latin typeface="+mj-lt"/>
            </a:endParaRPr>
          </a:p>
        </p:txBody>
      </p:sp>
      <p:sp>
        <p:nvSpPr>
          <p:cNvPr id="11"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16</a:t>
            </a:fld>
            <a:endParaRPr lang="en-US"/>
          </a:p>
        </p:txBody>
      </p:sp>
      <p:sp>
        <p:nvSpPr>
          <p:cNvPr id="12"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3074" name="Picture 2"/>
          <p:cNvPicPr>
            <a:picLocks noChangeAspect="1" noChangeArrowheads="1"/>
          </p:cNvPicPr>
          <p:nvPr/>
        </p:nvPicPr>
        <p:blipFill>
          <a:blip r:embed="rId3"/>
          <a:srcRect/>
          <a:stretch>
            <a:fillRect/>
          </a:stretch>
        </p:blipFill>
        <p:spPr bwMode="auto">
          <a:xfrm>
            <a:off x="4007949" y="3191987"/>
            <a:ext cx="4642339" cy="3018313"/>
          </a:xfrm>
          <a:prstGeom prst="rect">
            <a:avLst/>
          </a:prstGeom>
          <a:noFill/>
          <a:ln w="9525">
            <a:noFill/>
            <a:miter lim="800000"/>
            <a:headEnd/>
            <a:tailEnd/>
          </a:ln>
        </p:spPr>
      </p:pic>
      <p:sp>
        <p:nvSpPr>
          <p:cNvPr id="2" name="TextBox 1"/>
          <p:cNvSpPr txBox="1"/>
          <p:nvPr/>
        </p:nvSpPr>
        <p:spPr>
          <a:xfrm>
            <a:off x="5143500" y="2803605"/>
            <a:ext cx="2057400" cy="369332"/>
          </a:xfrm>
          <a:prstGeom prst="rect">
            <a:avLst/>
          </a:prstGeom>
          <a:noFill/>
        </p:spPr>
        <p:txBody>
          <a:bodyPr wrap="square" rtlCol="0">
            <a:spAutoFit/>
          </a:bodyPr>
          <a:lstStyle/>
          <a:p>
            <a:r>
              <a:rPr lang="en-US" dirty="0" err="1">
                <a:latin typeface="+mj-lt"/>
              </a:rPr>
              <a:t>MyFord</a:t>
            </a:r>
            <a:r>
              <a:rPr lang="en-US" dirty="0">
                <a:latin typeface="+mj-lt"/>
              </a:rPr>
              <a:t> Touch </a:t>
            </a:r>
          </a:p>
        </p:txBody>
      </p:sp>
      <p:sp>
        <p:nvSpPr>
          <p:cNvPr id="3" name="TextBox 2"/>
          <p:cNvSpPr txBox="1"/>
          <p:nvPr/>
        </p:nvSpPr>
        <p:spPr>
          <a:xfrm>
            <a:off x="146304" y="3437830"/>
            <a:ext cx="3870198" cy="2585323"/>
          </a:xfrm>
          <a:prstGeom prst="rect">
            <a:avLst/>
          </a:prstGeom>
          <a:noFill/>
        </p:spPr>
        <p:txBody>
          <a:bodyPr wrap="square" rtlCol="0">
            <a:spAutoFit/>
          </a:bodyPr>
          <a:lstStyle/>
          <a:p>
            <a:r>
              <a:rPr lang="en-US" dirty="0" smtClean="0">
                <a:latin typeface="+mj-lt"/>
              </a:rPr>
              <a:t>Replaces </a:t>
            </a:r>
            <a:r>
              <a:rPr lang="en-US" dirty="0">
                <a:latin typeface="+mj-lt"/>
              </a:rPr>
              <a:t>traditional dashboard knobs and buttons with a touchscreen. Drivers control climate, navigation, entertainment, phone calls and other functions, using </a:t>
            </a:r>
            <a:r>
              <a:rPr lang="en-US" dirty="0" smtClean="0">
                <a:latin typeface="+mj-lt"/>
              </a:rPr>
              <a:t>touch/voice commands</a:t>
            </a:r>
            <a:r>
              <a:rPr lang="en-US" dirty="0">
                <a:latin typeface="+mj-lt"/>
              </a:rPr>
              <a:t>. </a:t>
            </a:r>
            <a:endParaRPr lang="en-US" dirty="0" smtClean="0">
              <a:latin typeface="+mj-lt"/>
            </a:endParaRPr>
          </a:p>
          <a:p>
            <a:endParaRPr lang="en-US" dirty="0" smtClean="0">
              <a:latin typeface="+mj-lt"/>
            </a:endParaRPr>
          </a:p>
          <a:p>
            <a:r>
              <a:rPr lang="en-US" dirty="0" smtClean="0">
                <a:latin typeface="+mj-lt"/>
              </a:rPr>
              <a:t>23% of new owners have problems with </a:t>
            </a:r>
            <a:r>
              <a:rPr lang="en-US" dirty="0" err="1" smtClean="0">
                <a:latin typeface="+mj-lt"/>
              </a:rPr>
              <a:t>MyFordTouch</a:t>
            </a:r>
            <a:endParaRPr lang="en-US" dirty="0">
              <a:latin typeface="+mj-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Why do products fail?</a:t>
            </a:r>
          </a:p>
        </p:txBody>
      </p:sp>
      <p:sp>
        <p:nvSpPr>
          <p:cNvPr id="82947" name="Rectangle 3"/>
          <p:cNvSpPr>
            <a:spLocks noGrp="1" noChangeArrowheads="1"/>
          </p:cNvSpPr>
          <p:nvPr>
            <p:ph type="body" idx="1"/>
          </p:nvPr>
        </p:nvSpPr>
        <p:spPr>
          <a:xfrm>
            <a:off x="457200" y="1676400"/>
            <a:ext cx="8193088" cy="4611688"/>
          </a:xfrm>
        </p:spPr>
        <p:txBody>
          <a:bodyPr/>
          <a:lstStyle/>
          <a:p>
            <a:pPr eaLnBrk="1" hangingPunct="1"/>
            <a:r>
              <a:rPr lang="en-US" sz="2800" dirty="0">
                <a:latin typeface="+mj-lt"/>
              </a:rPr>
              <a:t>Too small a target market</a:t>
            </a:r>
          </a:p>
          <a:p>
            <a:pPr eaLnBrk="1" hangingPunct="1"/>
            <a:r>
              <a:rPr lang="en-US" sz="2800" dirty="0">
                <a:latin typeface="+mj-lt"/>
              </a:rPr>
              <a:t>Insignificant point of difference</a:t>
            </a:r>
          </a:p>
          <a:p>
            <a:pPr eaLnBrk="1" hangingPunct="1"/>
            <a:r>
              <a:rPr lang="en-US" sz="2800" dirty="0">
                <a:latin typeface="+mj-lt"/>
              </a:rPr>
              <a:t>Poor product quality</a:t>
            </a:r>
          </a:p>
          <a:p>
            <a:pPr eaLnBrk="1" hangingPunct="1"/>
            <a:r>
              <a:rPr lang="en-US" sz="2800" dirty="0">
                <a:latin typeface="+mj-lt"/>
              </a:rPr>
              <a:t>Poor use of research</a:t>
            </a:r>
          </a:p>
          <a:p>
            <a:pPr>
              <a:buNone/>
            </a:pPr>
            <a:endParaRPr lang="en-US" sz="2800" dirty="0">
              <a:latin typeface="+mj-lt"/>
            </a:endParaRPr>
          </a:p>
          <a:p>
            <a:pPr eaLnBrk="1" hangingPunct="1"/>
            <a:endParaRPr lang="en-US" sz="2800" dirty="0">
              <a:latin typeface="+mj-lt"/>
            </a:endParaRPr>
          </a:p>
          <a:p>
            <a:pPr eaLnBrk="1" hangingPunct="1"/>
            <a:endParaRPr lang="en-US" sz="2800" dirty="0">
              <a:latin typeface="+mj-lt"/>
            </a:endParaRPr>
          </a:p>
        </p:txBody>
      </p:sp>
      <p:sp>
        <p:nvSpPr>
          <p:cNvPr id="11"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17</a:t>
            </a:fld>
            <a:endParaRPr lang="en-US"/>
          </a:p>
        </p:txBody>
      </p:sp>
      <p:sp>
        <p:nvSpPr>
          <p:cNvPr id="12"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2051" name="Picture 3"/>
          <p:cNvPicPr>
            <a:picLocks noChangeAspect="1" noChangeArrowheads="1"/>
          </p:cNvPicPr>
          <p:nvPr/>
        </p:nvPicPr>
        <p:blipFill>
          <a:blip r:embed="rId3"/>
          <a:srcRect/>
          <a:stretch>
            <a:fillRect/>
          </a:stretch>
        </p:blipFill>
        <p:spPr bwMode="auto">
          <a:xfrm>
            <a:off x="5569047" y="1417638"/>
            <a:ext cx="2748476" cy="3664634"/>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3245726" y="3830650"/>
            <a:ext cx="2168956" cy="2841332"/>
          </a:xfrm>
          <a:prstGeom prst="rect">
            <a:avLst/>
          </a:prstGeom>
          <a:noFill/>
          <a:ln w="9525">
            <a:noFill/>
            <a:miter lim="800000"/>
            <a:headEnd/>
            <a:tailEnd/>
          </a:ln>
        </p:spPr>
      </p:pic>
      <p:sp>
        <p:nvSpPr>
          <p:cNvPr id="2" name="TextBox 1"/>
          <p:cNvSpPr txBox="1"/>
          <p:nvPr/>
        </p:nvSpPr>
        <p:spPr>
          <a:xfrm>
            <a:off x="5809129" y="5251316"/>
            <a:ext cx="2508394" cy="369332"/>
          </a:xfrm>
          <a:prstGeom prst="rect">
            <a:avLst/>
          </a:prstGeom>
          <a:noFill/>
        </p:spPr>
        <p:txBody>
          <a:bodyPr wrap="square" rtlCol="0">
            <a:spAutoFit/>
          </a:bodyPr>
          <a:lstStyle/>
          <a:p>
            <a:r>
              <a:rPr lang="en-US" dirty="0" smtClean="0">
                <a:latin typeface="Arial" pitchFamily="34" charset="0"/>
                <a:cs typeface="Arial" pitchFamily="34" charset="0"/>
              </a:rPr>
              <a:t>Earing Magic Ken</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Collection Gone Wrong: New Coke</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18</a:t>
            </a:fld>
            <a:endParaRPr lang="en-US"/>
          </a:p>
        </p:txBody>
      </p:sp>
      <p:sp>
        <p:nvSpPr>
          <p:cNvPr id="4" name="Content Placeholder 3"/>
          <p:cNvSpPr>
            <a:spLocks noGrp="1"/>
          </p:cNvSpPr>
          <p:nvPr>
            <p:ph sz="quarter" idx="1"/>
          </p:nvPr>
        </p:nvSpPr>
        <p:spPr>
          <a:xfrm>
            <a:off x="914400" y="1348830"/>
            <a:ext cx="7772400" cy="4572000"/>
          </a:xfrm>
        </p:spPr>
        <p:txBody>
          <a:bodyPr>
            <a:noAutofit/>
          </a:bodyPr>
          <a:lstStyle/>
          <a:p>
            <a:pPr>
              <a:lnSpc>
                <a:spcPct val="80000"/>
              </a:lnSpc>
            </a:pPr>
            <a:r>
              <a:rPr lang="en-US" sz="2400" dirty="0" smtClean="0"/>
              <a:t>Launched in 1985 with a sweeter, smoother taste</a:t>
            </a:r>
            <a:endParaRPr lang="en-US" sz="700" dirty="0" smtClean="0"/>
          </a:p>
          <a:p>
            <a:pPr>
              <a:lnSpc>
                <a:spcPct val="80000"/>
              </a:lnSpc>
            </a:pPr>
            <a:r>
              <a:rPr lang="en-US" sz="2400" dirty="0" smtClean="0"/>
              <a:t>Marketing research</a:t>
            </a:r>
          </a:p>
          <a:p>
            <a:pPr lvl="1">
              <a:lnSpc>
                <a:spcPct val="80000"/>
              </a:lnSpc>
            </a:pPr>
            <a:r>
              <a:rPr lang="en-US" sz="2000" dirty="0" smtClean="0"/>
              <a:t>Pepsi challenge</a:t>
            </a:r>
          </a:p>
          <a:p>
            <a:pPr lvl="1">
              <a:lnSpc>
                <a:spcPct val="80000"/>
              </a:lnSpc>
            </a:pPr>
            <a:r>
              <a:rPr lang="en-US" sz="2000" dirty="0" smtClean="0"/>
              <a:t>2 years and $4 million spent on research</a:t>
            </a:r>
          </a:p>
          <a:p>
            <a:pPr lvl="1">
              <a:lnSpc>
                <a:spcPct val="80000"/>
              </a:lnSpc>
            </a:pPr>
            <a:r>
              <a:rPr lang="en-US" sz="2000" dirty="0" smtClean="0"/>
              <a:t>200,000 taste tests, 30,000 on the final formula</a:t>
            </a:r>
          </a:p>
          <a:p>
            <a:pPr lvl="1">
              <a:lnSpc>
                <a:spcPct val="80000"/>
              </a:lnSpc>
            </a:pPr>
            <a:r>
              <a:rPr lang="en-US" sz="2000" dirty="0" smtClean="0"/>
              <a:t>60% of consumers chose the new Coke over the old Coke and 52% chose it over Pepsi</a:t>
            </a:r>
          </a:p>
          <a:p>
            <a:pPr>
              <a:lnSpc>
                <a:spcPct val="80000"/>
              </a:lnSpc>
            </a:pPr>
            <a:r>
              <a:rPr lang="en-US" sz="2400" dirty="0" smtClean="0"/>
              <a:t>Consumer reaction</a:t>
            </a:r>
          </a:p>
          <a:p>
            <a:pPr lvl="1">
              <a:lnSpc>
                <a:spcPct val="80000"/>
              </a:lnSpc>
            </a:pPr>
            <a:r>
              <a:rPr lang="en-US" sz="2000" dirty="0" smtClean="0"/>
              <a:t>1500+ angry phone calls, sacks of complaint letters</a:t>
            </a:r>
          </a:p>
          <a:p>
            <a:pPr lvl="1">
              <a:lnSpc>
                <a:spcPct val="80000"/>
              </a:lnSpc>
            </a:pPr>
            <a:r>
              <a:rPr lang="en-US" sz="2000" dirty="0" smtClean="0"/>
              <a:t>Protest demonstrations, class action suits threatened</a:t>
            </a:r>
          </a:p>
          <a:p>
            <a:pPr>
              <a:lnSpc>
                <a:spcPct val="80000"/>
              </a:lnSpc>
            </a:pPr>
            <a:r>
              <a:rPr lang="en-US" sz="2400" dirty="0" smtClean="0"/>
              <a:t>What was the problem?</a:t>
            </a:r>
          </a:p>
          <a:p>
            <a:pPr lvl="1">
              <a:lnSpc>
                <a:spcPct val="80000"/>
              </a:lnSpc>
            </a:pPr>
            <a:r>
              <a:rPr lang="en-US" sz="2000" dirty="0" smtClean="0"/>
              <a:t>Too narrow a definition of the problem</a:t>
            </a:r>
          </a:p>
          <a:p>
            <a:pPr lvl="1">
              <a:lnSpc>
                <a:spcPct val="80000"/>
              </a:lnSpc>
            </a:pPr>
            <a:r>
              <a:rPr lang="en-US" sz="2000" dirty="0" smtClean="0"/>
              <a:t>Research considered only taste not how consumers felt about the entire branded product</a:t>
            </a:r>
          </a:p>
        </p:txBody>
      </p:sp>
      <p:sp>
        <p:nvSpPr>
          <p:cNvPr id="5" name="Footer Placeholder 4"/>
          <p:cNvSpPr>
            <a:spLocks noGrp="1"/>
          </p:cNvSpPr>
          <p:nvPr>
            <p:ph type="ftr" sz="quarter" idx="3"/>
          </p:nvPr>
        </p:nvSpPr>
        <p:spPr/>
        <p:txBody>
          <a:bodyPr/>
          <a:lstStyle/>
          <a:p>
            <a:r>
              <a:rPr lang="en-US" smtClean="0">
                <a:solidFill>
                  <a:srgbClr val="333333"/>
                </a:solidFill>
              </a:rPr>
              <a:t>Dr. Morgan K. Ward</a:t>
            </a:r>
            <a:endParaRPr lang="en-US" dirty="0">
              <a:solidFill>
                <a:srgbClr val="333333"/>
              </a:solidFill>
            </a:endParaRPr>
          </a:p>
        </p:txBody>
      </p:sp>
      <p:pic>
        <p:nvPicPr>
          <p:cNvPr id="6" name="Picture 2"/>
          <p:cNvPicPr>
            <a:picLocks noChangeAspect="1" noChangeArrowheads="1"/>
          </p:cNvPicPr>
          <p:nvPr/>
        </p:nvPicPr>
        <p:blipFill>
          <a:blip r:embed="rId2"/>
          <a:srcRect/>
          <a:stretch>
            <a:fillRect/>
          </a:stretch>
        </p:blipFill>
        <p:spPr bwMode="auto">
          <a:xfrm>
            <a:off x="7599124" y="3568760"/>
            <a:ext cx="1087676" cy="1435967"/>
          </a:xfrm>
          <a:prstGeom prst="rect">
            <a:avLst/>
          </a:prstGeom>
          <a:noFill/>
          <a:ln w="9525">
            <a:noFill/>
            <a:miter lim="800000"/>
            <a:headEnd/>
            <a:tailEnd/>
          </a:ln>
          <a:effectLst/>
        </p:spPr>
      </p:pic>
      <p:pic>
        <p:nvPicPr>
          <p:cNvPr id="7" name="Picture 5" descr="pepsi">
            <a:hlinkClick r:id="rId3" action="ppaction://hlinkfile"/>
          </p:cNvPr>
          <p:cNvPicPr>
            <a:picLocks noChangeAspect="1" noChangeArrowheads="1"/>
          </p:cNvPicPr>
          <p:nvPr/>
        </p:nvPicPr>
        <p:blipFill>
          <a:blip r:embed="rId4"/>
          <a:srcRect/>
          <a:stretch>
            <a:fillRect/>
          </a:stretch>
        </p:blipFill>
        <p:spPr bwMode="auto">
          <a:xfrm>
            <a:off x="7148274" y="2071688"/>
            <a:ext cx="901700" cy="647700"/>
          </a:xfrm>
          <a:prstGeom prst="rect">
            <a:avLst/>
          </a:prstGeom>
          <a:noFill/>
          <a:ln w="9525">
            <a:noFill/>
            <a:miter lim="800000"/>
            <a:headEnd/>
            <a:tailEnd/>
          </a:ln>
        </p:spPr>
      </p:pic>
      <p:sp>
        <p:nvSpPr>
          <p:cNvPr id="9" name="TextBox 8"/>
          <p:cNvSpPr txBox="1"/>
          <p:nvPr/>
        </p:nvSpPr>
        <p:spPr>
          <a:xfrm>
            <a:off x="1195753" y="5736164"/>
            <a:ext cx="4684541" cy="646331"/>
          </a:xfrm>
          <a:prstGeom prst="rect">
            <a:avLst/>
          </a:prstGeom>
          <a:noFill/>
        </p:spPr>
        <p:txBody>
          <a:bodyPr wrap="square" rtlCol="0">
            <a:spAutoFit/>
          </a:bodyPr>
          <a:lstStyle/>
          <a:p>
            <a:r>
              <a:rPr lang="en-US" dirty="0" smtClean="0">
                <a:solidFill>
                  <a:prstClr val="black"/>
                </a:solidFill>
                <a:hlinkClick r:id="rId5"/>
              </a:rPr>
              <a:t>New Coke</a:t>
            </a:r>
            <a:endParaRPr lang="en-US" dirty="0" smtClean="0">
              <a:solidFill>
                <a:prstClr val="black"/>
              </a:solidFill>
            </a:endParaRPr>
          </a:p>
          <a:p>
            <a:endParaRPr lang="en-US" dirty="0">
              <a:solidFill>
                <a:prstClr val="black"/>
              </a:solidFill>
            </a:endParaRPr>
          </a:p>
        </p:txBody>
      </p:sp>
    </p:spTree>
    <p:extLst>
      <p:ext uri="{BB962C8B-B14F-4D97-AF65-F5344CB8AC3E}">
        <p14:creationId xmlns:p14="http://schemas.microsoft.com/office/powerpoint/2010/main" val="2660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Why do products fail?</a:t>
            </a:r>
          </a:p>
        </p:txBody>
      </p:sp>
      <p:sp>
        <p:nvSpPr>
          <p:cNvPr id="82947" name="Rectangle 3"/>
          <p:cNvSpPr>
            <a:spLocks noGrp="1" noChangeArrowheads="1"/>
          </p:cNvSpPr>
          <p:nvPr>
            <p:ph type="body" idx="1"/>
          </p:nvPr>
        </p:nvSpPr>
        <p:spPr>
          <a:xfrm>
            <a:off x="457200" y="1676400"/>
            <a:ext cx="8193088" cy="4611688"/>
          </a:xfrm>
        </p:spPr>
        <p:txBody>
          <a:bodyPr/>
          <a:lstStyle/>
          <a:p>
            <a:pPr eaLnBrk="1" hangingPunct="1"/>
            <a:r>
              <a:rPr lang="en-US" sz="2800" dirty="0">
                <a:latin typeface="+mj-lt"/>
              </a:rPr>
              <a:t>Too small a target market</a:t>
            </a:r>
          </a:p>
          <a:p>
            <a:pPr eaLnBrk="1" hangingPunct="1"/>
            <a:r>
              <a:rPr lang="en-US" sz="2800" dirty="0">
                <a:latin typeface="+mj-lt"/>
              </a:rPr>
              <a:t>Insignificant point of difference</a:t>
            </a:r>
          </a:p>
          <a:p>
            <a:pPr eaLnBrk="1" hangingPunct="1"/>
            <a:r>
              <a:rPr lang="en-US" sz="2800" dirty="0">
                <a:latin typeface="+mj-lt"/>
              </a:rPr>
              <a:t>Poor product quality</a:t>
            </a:r>
          </a:p>
          <a:p>
            <a:pPr eaLnBrk="1" hangingPunct="1"/>
            <a:r>
              <a:rPr lang="en-US" sz="2800" dirty="0">
                <a:latin typeface="+mj-lt"/>
              </a:rPr>
              <a:t>Poor use of research</a:t>
            </a:r>
          </a:p>
          <a:p>
            <a:r>
              <a:rPr lang="en-US" sz="2800" dirty="0">
                <a:latin typeface="+mj-lt"/>
              </a:rPr>
              <a:t>Bad </a:t>
            </a:r>
            <a:r>
              <a:rPr lang="en-US" sz="2800" dirty="0" smtClean="0">
                <a:latin typeface="+mj-lt"/>
              </a:rPr>
              <a:t>timing </a:t>
            </a:r>
            <a:r>
              <a:rPr lang="en-US" sz="2800" dirty="0">
                <a:latin typeface="+mj-lt"/>
              </a:rPr>
              <a:t> </a:t>
            </a:r>
            <a:r>
              <a:rPr lang="en-US" sz="2800" dirty="0" smtClean="0">
                <a:latin typeface="+mj-lt"/>
              </a:rPr>
              <a:t>      </a:t>
            </a:r>
            <a:r>
              <a:rPr lang="en-US" sz="2800" dirty="0" err="1" smtClean="0">
                <a:solidFill>
                  <a:srgbClr val="0070C0"/>
                </a:solidFill>
                <a:latin typeface="+mj-lt"/>
                <a:hlinkClick r:id="rId3"/>
              </a:rPr>
              <a:t>Edsel</a:t>
            </a:r>
            <a:r>
              <a:rPr lang="en-US" sz="2800" dirty="0" smtClean="0">
                <a:solidFill>
                  <a:srgbClr val="0070C0"/>
                </a:solidFill>
                <a:latin typeface="+mj-lt"/>
              </a:rPr>
              <a:t>  </a:t>
            </a:r>
            <a:r>
              <a:rPr lang="en-US" sz="2800" dirty="0" smtClean="0">
                <a:solidFill>
                  <a:srgbClr val="0070C0"/>
                </a:solidFill>
                <a:latin typeface="+mj-lt"/>
                <a:hlinkClick r:id="rId4"/>
              </a:rPr>
              <a:t>GO CORP Tablet</a:t>
            </a:r>
            <a:endParaRPr lang="en-US" sz="2800" dirty="0" smtClean="0">
              <a:solidFill>
                <a:srgbClr val="0070C0"/>
              </a:solidFill>
              <a:latin typeface="+mj-lt"/>
            </a:endParaRPr>
          </a:p>
          <a:p>
            <a:pPr lvl="1"/>
            <a:r>
              <a:rPr lang="en-US" dirty="0" smtClean="0">
                <a:latin typeface="Arial" pitchFamily="34" charset="0"/>
                <a:cs typeface="Arial" pitchFamily="34" charset="0"/>
              </a:rPr>
              <a:t>“</a:t>
            </a:r>
            <a:r>
              <a:rPr lang="en-US" dirty="0" smtClean="0">
                <a:latin typeface="Arial" pitchFamily="34" charset="0"/>
                <a:cs typeface="Arial" pitchFamily="34" charset="0"/>
              </a:rPr>
              <a:t>Being </a:t>
            </a:r>
            <a:r>
              <a:rPr lang="en-US" dirty="0">
                <a:latin typeface="Arial" pitchFamily="34" charset="0"/>
                <a:cs typeface="Arial" pitchFamily="34" charset="0"/>
              </a:rPr>
              <a:t>early is the same as being </a:t>
            </a:r>
            <a:r>
              <a:rPr lang="en-US" dirty="0" smtClean="0">
                <a:latin typeface="Arial" pitchFamily="34" charset="0"/>
                <a:cs typeface="Arial" pitchFamily="34" charset="0"/>
              </a:rPr>
              <a:t>wrong"</a:t>
            </a:r>
            <a:r>
              <a:rPr lang="en-US" dirty="0"/>
              <a:t/>
            </a:r>
            <a:br>
              <a:rPr lang="en-US" dirty="0"/>
            </a:br>
            <a:endParaRPr lang="en-US" dirty="0">
              <a:latin typeface="+mj-lt"/>
            </a:endParaRPr>
          </a:p>
          <a:p>
            <a:pPr eaLnBrk="1" hangingPunct="1"/>
            <a:endParaRPr lang="en-US" sz="2800" dirty="0">
              <a:latin typeface="+mj-lt"/>
            </a:endParaRPr>
          </a:p>
          <a:p>
            <a:pPr eaLnBrk="1" hangingPunct="1"/>
            <a:endParaRPr lang="en-US" sz="2800" dirty="0">
              <a:latin typeface="+mj-lt"/>
            </a:endParaRPr>
          </a:p>
        </p:txBody>
      </p:sp>
      <p:sp>
        <p:nvSpPr>
          <p:cNvPr id="11"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19</a:t>
            </a:fld>
            <a:endParaRPr lang="en-US"/>
          </a:p>
        </p:txBody>
      </p:sp>
      <p:pic>
        <p:nvPicPr>
          <p:cNvPr id="3074" name="Picture 2" descr="AskJeeves actually had many things that made Google hu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702473"/>
            <a:ext cx="2192292" cy="12605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3411" y="5150973"/>
            <a:ext cx="1864659" cy="646331"/>
          </a:xfrm>
          <a:prstGeom prst="rect">
            <a:avLst/>
          </a:prstGeom>
          <a:noFill/>
        </p:spPr>
        <p:txBody>
          <a:bodyPr wrap="square" rtlCol="0">
            <a:spAutoFit/>
          </a:bodyPr>
          <a:lstStyle/>
          <a:p>
            <a:r>
              <a:rPr lang="en-US" sz="3600" dirty="0" smtClean="0">
                <a:latin typeface="Arial" pitchFamily="34" charset="0"/>
                <a:cs typeface="Arial" pitchFamily="34" charset="0"/>
              </a:rPr>
              <a:t>VS</a:t>
            </a:r>
            <a:endParaRPr lang="en-US" sz="3600" dirty="0">
              <a:latin typeface="Arial" pitchFamily="34" charset="0"/>
              <a:cs typeface="Arial" pitchFamily="34" charset="0"/>
            </a:endParaRPr>
          </a:p>
        </p:txBody>
      </p:sp>
      <p:pic>
        <p:nvPicPr>
          <p:cNvPr id="3076" name="Picture 4" descr="GO Corporation was a forerunner of Palm, and even the iPhone and iPad"/>
          <p:cNvPicPr>
            <a:picLocks noChangeAspect="1" noChangeArrowheads="1"/>
          </p:cNvPicPr>
          <p:nvPr/>
        </p:nvPicPr>
        <p:blipFill rotWithShape="1">
          <a:blip r:embed="rId6">
            <a:extLst>
              <a:ext uri="{28A0092B-C50C-407E-A947-70E740481C1C}">
                <a14:useLocalDpi xmlns:a14="http://schemas.microsoft.com/office/drawing/2010/main" val="0"/>
              </a:ext>
            </a:extLst>
          </a:blip>
          <a:srcRect l="20360" r="20922"/>
          <a:stretch/>
        </p:blipFill>
        <p:spPr bwMode="auto">
          <a:xfrm>
            <a:off x="2649492" y="4916482"/>
            <a:ext cx="1379195" cy="17616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83341" y="6031795"/>
            <a:ext cx="1466151" cy="923330"/>
          </a:xfrm>
          <a:prstGeom prst="rect">
            <a:avLst/>
          </a:prstGeom>
          <a:noFill/>
        </p:spPr>
        <p:txBody>
          <a:bodyPr wrap="square" rtlCol="0">
            <a:spAutoFit/>
          </a:bodyPr>
          <a:lstStyle/>
          <a:p>
            <a:pPr algn="ctr"/>
            <a:r>
              <a:rPr lang="en-US" dirty="0">
                <a:latin typeface="Arial" pitchFamily="34" charset="0"/>
                <a:cs typeface="Arial" pitchFamily="34" charset="0"/>
              </a:rPr>
              <a:t>GO </a:t>
            </a:r>
            <a:r>
              <a:rPr lang="en-US" dirty="0" smtClean="0">
                <a:latin typeface="Arial" pitchFamily="34" charset="0"/>
                <a:cs typeface="Arial" pitchFamily="34" charset="0"/>
              </a:rPr>
              <a:t>Corporation</a:t>
            </a:r>
          </a:p>
          <a:p>
            <a:pPr algn="ctr"/>
            <a:r>
              <a:rPr lang="en-US" dirty="0" smtClean="0">
                <a:latin typeface="Arial" pitchFamily="34" charset="0"/>
                <a:cs typeface="Arial" pitchFamily="34" charset="0"/>
              </a:rPr>
              <a:t>Tablet </a:t>
            </a:r>
            <a:endParaRPr lang="en-US" dirty="0">
              <a:latin typeface="Arial" pitchFamily="34" charset="0"/>
              <a:cs typeface="Arial" pitchFamily="34" charset="0"/>
            </a:endParaRPr>
          </a:p>
        </p:txBody>
      </p:sp>
      <p:pic>
        <p:nvPicPr>
          <p:cNvPr id="3078" name="Picture 6" descr="http://www.ihavetobuyit.com/wp-content/uploads/2008/07/blockbuster-300x25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1775" y="4601058"/>
            <a:ext cx="2723683" cy="2269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Marketing Strategy Overview</a:t>
            </a:r>
            <a:br>
              <a:rPr lang="en-US" dirty="0" smtClean="0"/>
            </a:br>
            <a:r>
              <a:rPr lang="en-US" dirty="0" smtClean="0"/>
              <a:t>– Basic Structure</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2</a:t>
            </a:fld>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grpSp>
        <p:nvGrpSpPr>
          <p:cNvPr id="4" name="Group 33"/>
          <p:cNvGrpSpPr/>
          <p:nvPr/>
        </p:nvGrpSpPr>
        <p:grpSpPr>
          <a:xfrm>
            <a:off x="1033800" y="1410844"/>
            <a:ext cx="7086600" cy="4801903"/>
            <a:chOff x="1371600" y="1524000"/>
            <a:chExt cx="7239000" cy="4905170"/>
          </a:xfrm>
        </p:grpSpPr>
        <p:grpSp>
          <p:nvGrpSpPr>
            <p:cNvPr id="6" name="Group 4"/>
            <p:cNvGrpSpPr>
              <a:grpSpLocks/>
            </p:cNvGrpSpPr>
            <p:nvPr/>
          </p:nvGrpSpPr>
          <p:grpSpPr bwMode="auto">
            <a:xfrm>
              <a:off x="1371600" y="1524000"/>
              <a:ext cx="7239000" cy="2971800"/>
              <a:chOff x="768" y="864"/>
              <a:chExt cx="4560" cy="1872"/>
            </a:xfrm>
          </p:grpSpPr>
          <p:sp>
            <p:nvSpPr>
              <p:cNvPr id="7" name="Rectangle 5"/>
              <p:cNvSpPr>
                <a:spLocks noChangeArrowheads="1"/>
              </p:cNvSpPr>
              <p:nvPr/>
            </p:nvSpPr>
            <p:spPr bwMode="auto">
              <a:xfrm>
                <a:off x="768" y="864"/>
                <a:ext cx="4560" cy="1872"/>
              </a:xfrm>
              <a:prstGeom prst="rect">
                <a:avLst/>
              </a:prstGeom>
              <a:solidFill>
                <a:srgbClr val="CCECFF"/>
              </a:solidFill>
              <a:ln w="9525">
                <a:solidFill>
                  <a:schemeClr val="tx1"/>
                </a:solidFill>
                <a:miter lim="800000"/>
                <a:headEnd/>
                <a:tailEnd/>
              </a:ln>
              <a:effectLst/>
            </p:spPr>
            <p:txBody>
              <a:bodyPr lIns="92075" tIns="46038" rIns="92075" bIns="46038" anchor="ctr">
                <a:prstTxWarp prst="textNoShape">
                  <a:avLst/>
                </a:prstTxWarp>
              </a:bodyPr>
              <a:lstStyle/>
              <a:p>
                <a:endParaRPr lang="en-US" sz="1000">
                  <a:latin typeface="+mj-lt"/>
                </a:endParaRPr>
              </a:p>
            </p:txBody>
          </p:sp>
          <p:sp>
            <p:nvSpPr>
              <p:cNvPr id="8" name="Text Box 6"/>
              <p:cNvSpPr txBox="1">
                <a:spLocks noChangeArrowheads="1"/>
              </p:cNvSpPr>
              <p:nvPr/>
            </p:nvSpPr>
            <p:spPr bwMode="auto">
              <a:xfrm>
                <a:off x="864" y="912"/>
                <a:ext cx="4368" cy="258"/>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b="1">
                    <a:latin typeface="+mj-lt"/>
                  </a:rPr>
                  <a:t>Analyze the environment and set the strategy</a:t>
                </a:r>
              </a:p>
            </p:txBody>
          </p:sp>
        </p:grpSp>
        <p:sp>
          <p:nvSpPr>
            <p:cNvPr id="9" name="Rectangle 8"/>
            <p:cNvSpPr>
              <a:spLocks noChangeArrowheads="1"/>
            </p:cNvSpPr>
            <p:nvPr/>
          </p:nvSpPr>
          <p:spPr bwMode="auto">
            <a:xfrm>
              <a:off x="1371600" y="5526035"/>
              <a:ext cx="7239000" cy="377930"/>
            </a:xfrm>
            <a:prstGeom prst="rect">
              <a:avLst/>
            </a:prstGeom>
            <a:solidFill>
              <a:srgbClr val="CCECFF"/>
            </a:solidFill>
            <a:ln w="9525">
              <a:solidFill>
                <a:schemeClr val="tx1"/>
              </a:solidFill>
              <a:miter lim="800000"/>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10" name="Text Box 9"/>
            <p:cNvSpPr txBox="1">
              <a:spLocks noChangeArrowheads="1"/>
            </p:cNvSpPr>
            <p:nvPr/>
          </p:nvSpPr>
          <p:spPr bwMode="auto">
            <a:xfrm>
              <a:off x="1447800" y="2286000"/>
              <a:ext cx="1752600" cy="912403"/>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Company</a:t>
              </a:r>
            </a:p>
            <a:p>
              <a:r>
                <a:rPr lang="en-US" sz="1600">
                  <a:latin typeface="+mj-lt"/>
                </a:rPr>
                <a:t>(strengths &amp; weaknesses)</a:t>
              </a:r>
            </a:p>
          </p:txBody>
        </p:sp>
        <p:sp>
          <p:nvSpPr>
            <p:cNvPr id="11" name="Text Box 10"/>
            <p:cNvSpPr txBox="1">
              <a:spLocks noChangeArrowheads="1"/>
            </p:cNvSpPr>
            <p:nvPr/>
          </p:nvSpPr>
          <p:spPr bwMode="auto">
            <a:xfrm>
              <a:off x="1600200" y="3886200"/>
              <a:ext cx="17526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Competition</a:t>
              </a:r>
            </a:p>
          </p:txBody>
        </p:sp>
        <p:sp>
          <p:nvSpPr>
            <p:cNvPr id="12" name="Text Box 11"/>
            <p:cNvSpPr txBox="1">
              <a:spLocks noChangeArrowheads="1"/>
            </p:cNvSpPr>
            <p:nvPr/>
          </p:nvSpPr>
          <p:spPr bwMode="auto">
            <a:xfrm>
              <a:off x="4953000" y="2286000"/>
              <a:ext cx="17526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Customers</a:t>
              </a:r>
            </a:p>
          </p:txBody>
        </p:sp>
        <p:grpSp>
          <p:nvGrpSpPr>
            <p:cNvPr id="13" name="Group 12"/>
            <p:cNvGrpSpPr>
              <a:grpSpLocks/>
            </p:cNvGrpSpPr>
            <p:nvPr/>
          </p:nvGrpSpPr>
          <p:grpSpPr bwMode="auto">
            <a:xfrm>
              <a:off x="4953000" y="3124200"/>
              <a:ext cx="3570288" cy="1216025"/>
              <a:chOff x="3024" y="1872"/>
              <a:chExt cx="2249" cy="766"/>
            </a:xfrm>
          </p:grpSpPr>
          <p:sp>
            <p:nvSpPr>
              <p:cNvPr id="14" name="AutoShape 13"/>
              <p:cNvSpPr>
                <a:spLocks noChangeArrowheads="1"/>
              </p:cNvSpPr>
              <p:nvPr/>
            </p:nvSpPr>
            <p:spPr bwMode="auto">
              <a:xfrm>
                <a:off x="3024" y="1876"/>
                <a:ext cx="432" cy="473"/>
              </a:xfrm>
              <a:custGeom>
                <a:avLst/>
                <a:gdLst>
                  <a:gd name="T0" fmla="*/ 324 w 21600"/>
                  <a:gd name="T1" fmla="*/ 0 h 21600"/>
                  <a:gd name="T2" fmla="*/ 0 w 21600"/>
                  <a:gd name="T3" fmla="*/ 192 h 21600"/>
                  <a:gd name="T4" fmla="*/ 324 w 21600"/>
                  <a:gd name="T5" fmla="*/ 384 h 21600"/>
                  <a:gd name="T6" fmla="*/ 432 w 21600"/>
                  <a:gd name="T7" fmla="*/ 192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15" name="Text Box 14"/>
              <p:cNvSpPr txBox="1">
                <a:spLocks noChangeArrowheads="1"/>
              </p:cNvSpPr>
              <p:nvPr/>
            </p:nvSpPr>
            <p:spPr bwMode="auto">
              <a:xfrm>
                <a:off x="3552" y="1872"/>
                <a:ext cx="1721" cy="766"/>
              </a:xfrm>
              <a:prstGeom prst="rect">
                <a:avLst/>
              </a:prstGeom>
              <a:solidFill>
                <a:srgbClr val="FFFF99"/>
              </a:solidFill>
              <a:ln w="9525">
                <a:solidFill>
                  <a:schemeClr val="tx1"/>
                </a:solidFill>
                <a:miter lim="800000"/>
                <a:headEnd/>
                <a:tailEnd/>
              </a:ln>
              <a:effectLst/>
            </p:spPr>
            <p:txBody>
              <a:bodyPr wrap="square" lIns="92075" tIns="46038" rIns="92075" bIns="46038">
                <a:prstTxWarp prst="textNoShape">
                  <a:avLst/>
                </a:prstTxWarp>
                <a:spAutoFit/>
              </a:bodyPr>
              <a:lstStyle/>
              <a:p>
                <a:pPr>
                  <a:lnSpc>
                    <a:spcPct val="120000"/>
                  </a:lnSpc>
                </a:pPr>
                <a:r>
                  <a:rPr lang="en-US" sz="2000" u="sng">
                    <a:latin typeface="+mj-lt"/>
                  </a:rPr>
                  <a:t>S</a:t>
                </a:r>
                <a:r>
                  <a:rPr lang="en-US" sz="2000">
                    <a:latin typeface="+mj-lt"/>
                  </a:rPr>
                  <a:t>egment the market</a:t>
                </a:r>
              </a:p>
              <a:p>
                <a:pPr>
                  <a:lnSpc>
                    <a:spcPct val="120000"/>
                  </a:lnSpc>
                </a:pPr>
                <a:r>
                  <a:rPr lang="en-US" sz="2000" u="sng">
                    <a:latin typeface="+mj-lt"/>
                  </a:rPr>
                  <a:t>T</a:t>
                </a:r>
                <a:r>
                  <a:rPr lang="en-US" sz="2000">
                    <a:latin typeface="+mj-lt"/>
                  </a:rPr>
                  <a:t>arget your customers</a:t>
                </a:r>
              </a:p>
              <a:p>
                <a:pPr>
                  <a:lnSpc>
                    <a:spcPct val="120000"/>
                  </a:lnSpc>
                </a:pPr>
                <a:r>
                  <a:rPr lang="en-US" sz="2000" u="sng">
                    <a:latin typeface="+mj-lt"/>
                  </a:rPr>
                  <a:t>P</a:t>
                </a:r>
                <a:r>
                  <a:rPr lang="en-US" sz="2000">
                    <a:latin typeface="+mj-lt"/>
                  </a:rPr>
                  <a:t>osition your product</a:t>
                </a:r>
              </a:p>
            </p:txBody>
          </p:sp>
        </p:grpSp>
        <p:sp>
          <p:nvSpPr>
            <p:cNvPr id="16" name="Text Box 15"/>
            <p:cNvSpPr txBox="1">
              <a:spLocks noChangeArrowheads="1"/>
            </p:cNvSpPr>
            <p:nvPr/>
          </p:nvSpPr>
          <p:spPr bwMode="auto">
            <a:xfrm>
              <a:off x="1524000" y="6019800"/>
              <a:ext cx="69342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b="1">
                  <a:latin typeface="+mj-lt"/>
                </a:rPr>
                <a:t>Leveraging real tools to implement strategic objectives</a:t>
              </a:r>
            </a:p>
          </p:txBody>
        </p:sp>
        <p:sp>
          <p:nvSpPr>
            <p:cNvPr id="17" name="Text Box 16"/>
            <p:cNvSpPr txBox="1">
              <a:spLocks noChangeArrowheads="1"/>
            </p:cNvSpPr>
            <p:nvPr/>
          </p:nvSpPr>
          <p:spPr bwMode="auto">
            <a:xfrm>
              <a:off x="18288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Product</a:t>
              </a:r>
            </a:p>
          </p:txBody>
        </p:sp>
        <p:sp>
          <p:nvSpPr>
            <p:cNvPr id="18" name="Text Box 17"/>
            <p:cNvSpPr txBox="1">
              <a:spLocks noChangeArrowheads="1"/>
            </p:cNvSpPr>
            <p:nvPr/>
          </p:nvSpPr>
          <p:spPr bwMode="auto">
            <a:xfrm>
              <a:off x="35052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Price</a:t>
              </a:r>
            </a:p>
          </p:txBody>
        </p:sp>
        <p:sp>
          <p:nvSpPr>
            <p:cNvPr id="19" name="Text Box 18"/>
            <p:cNvSpPr txBox="1">
              <a:spLocks noChangeArrowheads="1"/>
            </p:cNvSpPr>
            <p:nvPr/>
          </p:nvSpPr>
          <p:spPr bwMode="auto">
            <a:xfrm>
              <a:off x="5181600" y="5334000"/>
              <a:ext cx="13716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Promotion</a:t>
              </a:r>
            </a:p>
          </p:txBody>
        </p:sp>
        <p:sp>
          <p:nvSpPr>
            <p:cNvPr id="20" name="Text Box 19"/>
            <p:cNvSpPr txBox="1">
              <a:spLocks noChangeArrowheads="1"/>
            </p:cNvSpPr>
            <p:nvPr/>
          </p:nvSpPr>
          <p:spPr bwMode="auto">
            <a:xfrm>
              <a:off x="70866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Place</a:t>
              </a:r>
            </a:p>
          </p:txBody>
        </p:sp>
        <p:grpSp>
          <p:nvGrpSpPr>
            <p:cNvPr id="21" name="Group 20"/>
            <p:cNvGrpSpPr>
              <a:grpSpLocks/>
            </p:cNvGrpSpPr>
            <p:nvPr/>
          </p:nvGrpSpPr>
          <p:grpSpPr bwMode="auto">
            <a:xfrm>
              <a:off x="2667000" y="4495800"/>
              <a:ext cx="4876800" cy="762000"/>
              <a:chOff x="1584" y="2736"/>
              <a:chExt cx="3072" cy="480"/>
            </a:xfrm>
          </p:grpSpPr>
          <p:sp>
            <p:nvSpPr>
              <p:cNvPr id="22" name="Line 21"/>
              <p:cNvSpPr>
                <a:spLocks noChangeShapeType="1"/>
              </p:cNvSpPr>
              <p:nvPr/>
            </p:nvSpPr>
            <p:spPr bwMode="auto">
              <a:xfrm flipH="1">
                <a:off x="1584" y="2736"/>
                <a:ext cx="1200"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3" name="Line 22"/>
              <p:cNvSpPr>
                <a:spLocks noChangeShapeType="1"/>
              </p:cNvSpPr>
              <p:nvPr/>
            </p:nvSpPr>
            <p:spPr bwMode="auto">
              <a:xfrm flipH="1">
                <a:off x="2496" y="2736"/>
                <a:ext cx="384"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4" name="Line 23"/>
              <p:cNvSpPr>
                <a:spLocks noChangeShapeType="1"/>
              </p:cNvSpPr>
              <p:nvPr/>
            </p:nvSpPr>
            <p:spPr bwMode="auto">
              <a:xfrm>
                <a:off x="2976" y="2736"/>
                <a:ext cx="624"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5" name="Line 24"/>
              <p:cNvSpPr>
                <a:spLocks noChangeShapeType="1"/>
              </p:cNvSpPr>
              <p:nvPr/>
            </p:nvSpPr>
            <p:spPr bwMode="auto">
              <a:xfrm>
                <a:off x="3120" y="2736"/>
                <a:ext cx="1536"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grpSp>
        <p:grpSp>
          <p:nvGrpSpPr>
            <p:cNvPr id="26" name="Group 25"/>
            <p:cNvGrpSpPr>
              <a:grpSpLocks/>
            </p:cNvGrpSpPr>
            <p:nvPr/>
          </p:nvGrpSpPr>
          <p:grpSpPr bwMode="auto">
            <a:xfrm>
              <a:off x="2743200" y="2516188"/>
              <a:ext cx="2209800" cy="1370013"/>
              <a:chOff x="1632" y="1489"/>
              <a:chExt cx="1392" cy="863"/>
            </a:xfrm>
          </p:grpSpPr>
          <p:sp>
            <p:nvSpPr>
              <p:cNvPr id="27" name="Oval 26"/>
              <p:cNvSpPr>
                <a:spLocks noChangeArrowheads="1"/>
              </p:cNvSpPr>
              <p:nvPr/>
            </p:nvSpPr>
            <p:spPr bwMode="auto">
              <a:xfrm>
                <a:off x="1632" y="1489"/>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28" name="Oval 27"/>
              <p:cNvSpPr>
                <a:spLocks noChangeArrowheads="1"/>
              </p:cNvSpPr>
              <p:nvPr/>
            </p:nvSpPr>
            <p:spPr bwMode="auto">
              <a:xfrm>
                <a:off x="1872" y="2017"/>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29" name="Oval 28"/>
              <p:cNvSpPr>
                <a:spLocks noChangeArrowheads="1"/>
              </p:cNvSpPr>
              <p:nvPr/>
            </p:nvSpPr>
            <p:spPr bwMode="auto">
              <a:xfrm>
                <a:off x="2160" y="1489"/>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grpSp>
            <p:nvGrpSpPr>
              <p:cNvPr id="30" name="Group 29"/>
              <p:cNvGrpSpPr>
                <a:grpSpLocks/>
              </p:cNvGrpSpPr>
              <p:nvPr/>
            </p:nvGrpSpPr>
            <p:grpSpPr bwMode="auto">
              <a:xfrm>
                <a:off x="1632" y="1489"/>
                <a:ext cx="1392" cy="863"/>
                <a:chOff x="1680" y="1489"/>
                <a:chExt cx="1392" cy="863"/>
              </a:xfrm>
            </p:grpSpPr>
            <p:sp>
              <p:nvSpPr>
                <p:cNvPr id="31" name="Oval 30"/>
                <p:cNvSpPr>
                  <a:spLocks noChangeArrowheads="1"/>
                </p:cNvSpPr>
                <p:nvPr/>
              </p:nvSpPr>
              <p:spPr bwMode="auto">
                <a:xfrm>
                  <a:off x="1680" y="1489"/>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32" name="Oval 31"/>
                <p:cNvSpPr>
                  <a:spLocks noChangeArrowheads="1"/>
                </p:cNvSpPr>
                <p:nvPr/>
              </p:nvSpPr>
              <p:spPr bwMode="auto">
                <a:xfrm>
                  <a:off x="2208" y="1489"/>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33" name="Oval 32"/>
                <p:cNvSpPr>
                  <a:spLocks noChangeArrowheads="1"/>
                </p:cNvSpPr>
                <p:nvPr/>
              </p:nvSpPr>
              <p:spPr bwMode="auto">
                <a:xfrm>
                  <a:off x="1920" y="2017"/>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grpSp>
        </p:grpSp>
      </p:grpSp>
      <p:sp>
        <p:nvSpPr>
          <p:cNvPr id="36" name="Right Arrow 35"/>
          <p:cNvSpPr/>
          <p:nvPr/>
        </p:nvSpPr>
        <p:spPr>
          <a:xfrm rot="3302936">
            <a:off x="35396" y="3970311"/>
            <a:ext cx="1996808" cy="447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41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601" y="274638"/>
            <a:ext cx="8247518" cy="1143000"/>
          </a:xfrm>
        </p:spPr>
        <p:txBody>
          <a:bodyPr>
            <a:normAutofit fontScale="90000"/>
          </a:bodyPr>
          <a:lstStyle/>
          <a:p>
            <a:r>
              <a:rPr lang="en-US" dirty="0" smtClean="0"/>
              <a:t>New Products Must Relate Appropriately to Old Products </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20</a:t>
            </a:fld>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sp>
        <p:nvSpPr>
          <p:cNvPr id="6" name="AutoShape 2" descr="data:image/jpeg;base64,/9j/4AAQSkZJRgABAQAAAQABAAD/2wCEAAkGBhQSEBUUEBQUFBUUFBwWGBcYFRcaFRgWGBcYFRgZGBcXHCYfFx4nGRUVHy8gIycpLC0tFR4xNTAqNSYrLCkBCQoKDgwOFA8PFCkkHBwpKSksKS0pKSksKSkpKSkpKSkpKSkpKSkpLCkpKSkpKSkpKSkpKSkpKSwpKSkpKSksKf/AABEIAMgA5wMBIgACEQEDEQH/xAAcAAABBAMBAAAAAAAAAAAAAAAGAAECBQMEBwj/xABMEAACAQIEAwUFBAYGBwcFAAABAgMAEQQSITEFBkETIlFhcQcUMoGRQlJioSMzQ3KxwRUkgrLR8CVTkqLC4fFzdIOTo7PSFhcmNDX/xAAYAQEBAQEBAAAAAAAAAAAAAAAAAQIDBP/EACMRAQEAAgEEAgMBAQAAAAAAAAABAhEDEiExQRMyIlFhcQT/2gAMAwEAAhEDEQA/ACrjHNJRiLnShrFc6v0Y1i5hfvt6mh5lJ2oLWfm2T7zfnUIeaZW0Bb87ab1pYPBNK+QDU+Vz8h40bJyZFGRHfPNbNZgSiD8QHxm/Q0FAONscukz5gcrJbIcp1tfe29yanJicSiykhv0VibG5sfKjPh3IsI1kzuxvclsoN9xlXYVdPwOPcCxC5M2hOXwN99ddaDmMHGWKB85y+N9PT1oj4HxTOAwYkE6etUPG+TMRhy7qEmjNybDbXfLff0re5ThVlZ4ie6bSRkEkA7MttLeOlAcYfEnxrbEp8ar4BpW4lIMuc02Y0hTGtB85pFjTUqBFjTZjSIprUDljTZz40jTUEs5pZzUaVQSDmnLGogU4oHDmnzGo09RSLGo5zUqiRUCzmmLmlTEVFJXN6VNTVBy/mP8AWN61T9kTZgCBcA+FXXMLjtGv51S4fFllIOgXoQPlW2XQ+VOXAlnJ3ObUd46aC52F6IocEBKTcEkfzoU4BzYAirOSrFbgENmcKPiHd73TbaiLhfE+0drDRVXW9/i71vl40F/GgqDUyyAbkD1IqJNzQYsUgZCDqLVzefi39HY64XNHKMrpcAHXQ+ovXS8RMifGyrf7zAfS9ct9pIUSxOLEdSDobdKA35d4muIhLKrLlYqQfLXf51arVLyVg8mCiO+e8h/tm9vpb61eCgelapEVGqI0qcimoFTUqagRpqc01AqcUqagenFNTg1A9KmvT3op7VE1K9RvUDUqelStMdtaVS60qyOS8zz/AKRreND0eKA3ANb3Mc5ztbxP8aoxtW2B7Cy9jGcryPJNJ2eZiQZAoMdlJsBkKi34NqIvZ/ExwrSyA55WJKk62XT5XN/rVFyBP2sSAgF8NKWA6sJFyddutj+GjThUPZswXVblh89TQavGOWpJ1BaVR3rsMpyhQNFW58bXJ3q44Rw4RxMO7drnugqBcW7ovpW1odTt4VlzfS2npQcu5Z5QfEEyu4LrIAGdi5KAnObEGxtoBWnzLy8YjZjcZ9QL272unhcWNuhq34Nj0imxCLcBZSBY/ZYk738RS4u/bzJGhuCcxN76/wDUgUBXyvGUwcQJPw6eS3JA+lWqGtWNcqhR9kAfQWrNhzQbBFRtWUrUCKogaY1kIqNqDHStUrUrUECKVqkRTWoGtSqVqVqCNIU9qcCoGpVIClaio0qnlpiKgiaap2pstGjDelUgNaVQcL5gHfb1/mapRa9j/wAqy8wYw9o4/EdfmfpVSJ2tWmBhytx44SftAMyEZXXxW99D0INdP5e4v7yglItmZrDqAG8vKuGpxMRxln6bD7x8K7Ryfwt4+H4dm0d17U/+JdstvTL60BO0gB1/6002HV8zZchZcucaOb6b+WlVPE8fkylVLt4AXbTwG3rU5YppQQXESCx6FrD+70oKLGcqR4LvRF3WQkEvYtmOoBPnraocCwjPie00CJZTrrcd61utyRr5VWScyNGSshLoGN9Qcm4N/EXAa/TWrzlxiE727MWvcG6k3BuN9KApVb608OhrBDia24NTQbNqjaqfH87YKElZMTHmG6oc7D1CXtVW/tTwQ2MrekWn5mtdN/QKiKiaGE9puDPWUesf+BrdwnOmElYKstidAGVlufUi1LLPQuaVStTWrIYimtUrUqCIFKh3Eu83Foo0LCPCQGaQAkBpJu5ErW3GUMbGrXjeLSOMrIbdqHRRtc5GNr6W00v4sKVZ3rcQggEG4IuCNiPLxqQFaPL8WXCQDW4iXfe9rnb1qwtQMBStU7UrUEbU1qnany1BjIprVlK01qLEFXWlWQLSqK8z8bJMj/vH+JqmeUAXJ+Q3NbvMcx7R9ftHbTqaHiRf51phlnxBcgttsB0FepOSONRYzh8LoQcsaxuvVXUBSD4bXFeWUiJOl6MOQOPz4HEZ1BKMLOvQjx8Dag7XzDytMzh8LKF8Qy3PyYnUeVAfG8VxEyMGcxqoKgBSA3S+tdZ4VxZJ1uhOwOxAswuCL71uS4VW0dVbrqAdvWg4ZhOW58QSqAs7i1wLIoO5Y/I+eum9G3L8gaJSjBlXugj8Omo6HTainjfFVhjZU1kKkBF6EggE22A1oD4By/JEboSt9x0PqKAzwiG1ZeNYaRsFOsNu0aJgt9dxZrAa3ylrWqWC7iZpLKFFy3QDxNV3E/aFhoUUxEzEuFIAZQBpmbMRY2uNB+W9TcWRx/D8kY4RtO0CJh0GbOJEykXC5hZiWGt9tr1nwXD8OSe0xkSC9r9hOw8N8orruJw+ExcU/ukozyRuWEMjLmYqdXjGhN7XNr660KYD2O4WaCKWOfEJ2kSOB3GCllBbcXPev1rfXb7NKduXoGhkkw+OgnaNS5jTuuVXU91tRpc/KrPE+zeeMZg6uqkagG+W471hrYbm3QVk4Z7IJMNO0sc8cwySIEdGQsJYzGbsuYA949NdNqNeVuMCeCMMrJIsSFla2oy5Q6sNGUlSL7gixANS3+rtkx/F48Ng2xEjZ0ijDMyWObZe7qAbk7G1BsXtzwBOqYlfMxqf4PR5iuEQygiSJHDbgro3XXx6VQ4r2ZcOkFjhkBtbMpZW2te4NifUVJ/UW3BOPQ4uLtcM2ZL5TdSpVgASpB8iPrW+7hQSxsFFyfADUn6VTcL5XXCR9ngnZFuWySHPGWOhuSM63sNVOngdjW87cTZ+H9lCCs2MlGDC/aRmbLNcjwUNr4EUEuSMP7xh5MXMoLYyZplBvpEv6KFdD0Rfzqq564DGMXw0pmXtMYEIzuw0AYEBmIFspGltGNHmEwixRpHGLJGgRR+FQFH5Chbngf1zhP8A37+EdAWkVIClapWoIgU9qe1PagjantUqVqCFqVqnalaoIqKasgFKi7eU+Y4z2r/vH+JrS4fwcyE5Re29EXFcGXmbT7R/jRPynyxcgkUZVXA+Sy1rijvhXIgFu7/n+dFXCuCKi3NgALknQAdST4ULc1e0tQkkPDkaVgpDTgHIgPduumpvoGNhfa9Q1taTc34LBIqPIxMbZSUW6q3UFrgE23Avass3tJw6vbM6g63YpsdjlvfrXGOBIs7uZ+3McSXJiCEpdsoLdpsmYgEqCbnWsMckTOIsguqlXcSO2aS9w/gNBa22hpt16OzveC4vw8m5xUDMfGQdfXrVpg8PG4vEyOPFGDD6qTXHOW8HgvfFhxEaurQs1wzgKy2IYlToDZgTtqNqNcR7KYVKe7Tz4eTIWJDZ1BAXxs27feq3s5iHnHucOxJH+qt9WArh8c57KFQTtKdzuzRg/wAKscdz1jBDLhZ37eMr3msxdFDLqzWuuulmv61RRYhSqZT8K/m0g+vdArnn31Xfj7dquuD8ceOeeaQvaJS2ZCEYXKoDnytfT7Nje1XnAfaqcPh0j7GSULcBj3bLc2A0133NC3CGE0OKVw2V8gYj7pcka9NVX61ujkzCkAdtOB++P5prXDDnxw7Z+XXk4rlfxFE/trsLjDOD45bj+8L0NYf2pZGgydovZGQfq0+GW7MADe4zW0O1r1ifkXDnaecf2k/+NYTyDALkTyDQjaM6HfpXWf8AVxON4M/0MoPauz2yZWJ8Y9fPYgflS/8AunNr3F0/Bb+LVR8M5ZjhAysSdyxy3J+ht4fKrKDgqtsHf0BP91a38+HqHxX23F9puIfSOJAfEj+QrLyjHiMXxBZsSUyQLLKMqlQZZckSkre2iKbehPWoJwxB2gKEdioeUH7CEEhmDHQFVJ+Rq/5Gw6uvbxWyMvdtoWvsWWwI0AIvvfSk5Oq/VMsJJ5FlB/Oh/wBIcIHjjHP0j/50Y2oP5xH+k+Ef95kP/pCujkMBTgU4FOBQNantTgU4FBG1PapWpWoI2p7U9qe1QRUa0qko1pUHG8Ly9mlJI+1/Oj3hHDViQs5CqouWOgAAuSSdrVt4bhIBOlCvOuKkxeJTheENrjPiG6Ko7wUnyFiQdyVFEamIxc3GZjFCzQcPR8rSWsZG6Ag+OllOi3F7kgUWtylCuBfDwxiMBSrgC7Md8zHdjcBx9Ba9b/CsHFh4RDEtoQMrI3xIx3L+IY6ltdTfatkMYpRmPdbuhj1+7mP3hqPMHxWou3AsXwSTAYoiRnSKQlJGiAzGByDIBfQ3UAgjoa1OdlwiYtZMCVytGndAICvbK+a/iAG9WrtXM2Jmg7QLh0khMbOHJUmLKjFiFYWOXQgdQLdK48OHPi4DKQpdL3KwwhmsL96zqx9cptfQ0kdrnuBzl/HFZw8jRFScjrISoZLgEBhqul+8Nd66Dzdzr7hfD4DFDEwyQELch2gDN8Cyg94W1ANyALUD8Q5aaJA80DxAi/wSAEaa3tl0uOvWh3G2V7Ibj+ZHlpVY8Ta9wPOmJhv2cmVCWZ1yqwfPoQ2YEtfbUnS9rVV4aYuwyCxYkkZrLsSbDp1rSdCbKPn5ny8bbfOtmHBOTljUsx0JGoA+6D4+NPqm7aucNxnJlsnUBkGgbXS+u/esLG19aK+W+NrJicM4hJjaYwPG0gOd2QMtlLADrY7X0oPh5dnW5aNlst7dWtve500vbzAp+W3kixEbwrG5zErmazaIfH4LbhtwRvWOnC7sbtympXSebsQmFwsxMEkZnyPC2YXQ5skgUq9wNEIHizdDQFw7D46Vl/SyhSL5je1vXofI1b868+yYnDwRSRRB8PIpzLJnLkLlbMMtlvYHrqK2uDFjChZL3QWJe6nQWN9wfEW6aVzy1JvTWMturT4bCu5V2m0DEgAkardRex8Re2xI8KscBCYC7QzzRrI5YpHI6oCdyq37tZsJhQqC5TzyroTubfO9SxkhRCUUs3mtgf8APpXHrdumKDmKbEFuzi7aV8YRFIyszSSKmoQAmzjJm0Ph0rrvK+KglSJsGzNGkHYtm0dezICJKNLSCzafyoR5P4cmIxkDzqoMcMrojEkszdmt8pP2QWN99qN4uW+zxvvMDCMSIVxEdiVlI1jkGvdcHQt1Br1cffGPLyfarmg7m7/+rwj/ALeb/wBoUZUE834lRxfhCk6iWU/7SrGv+9pXRgbrUqYU9AhUqQFYsY+WJ2GhWNj6WUmgw4PikcsksaE5oGCSAi1mZcwt46Vu15/9lHM078Yj7SVz7xm7UEizuI2ZWa3xHSvQFENSpU9qKZd6VOopqg0uNcQXCwSzvtEhe3iQNB8yVHzoJ9m3C2GHkxuJDdri2MnajVkUE7rvYsWOxBFr7Vn9sOLY4WHDJ8WKxCpbxC2P94pRNh8MII1jTNEqKEswJj0GXRlPcJ8QR6GlFDxbn2JVuI3kNrLLG0XZOOoDO1iDfVD50NYn20xLEY5sJI4I6TISFO2tr3BGh32v41j4h7HlZy0GKaJma47UBlZj4TRkZj6gHyNA3OHLeI4fNFFNPHIxAkWxJCrmt3g6jcqdNb22qNbmvAzxXtwhkiRWw7k3FmMiakXU5haxzAkHocxoH5x5zTFzZoIEw6HTKqrdtB8TKNfDTz8TVzxblPigB7WJCgGe8awLoerGMajS1ztcUN8R5WxcbZHwjq2YLbLmLMRmIFjbbXS9amiXSlV3c6Zj4gE2A00AufKsK4VixIVyegyn/DpVhxLDTow7XDdgxBtaIoTl7htrrYqdR1vU8NgpJVJhhlcJrmjRu6oW7X12Fial7L1bV6BlGqkX/C2nS5JGpol4BkjszvGGt3QWXu3+0b1Sh2TaSXXYNmtr4WOUmtrDxSMLe8sCd1LXPob3H0rjyyZTy1hbL4XknNsJOVHI8SVvcjwHU+HTSqbD4zJic6rYPfKCbsL6E+Vz3reFRfgkuyMrA3vZQd97sR/Cq/iGBkw+UMVsTewN9R5biscWHHLrG+Ws8s9bs8JcV0dk3If/AK0fcCX+rxMBGLxr3ibna38q53i5P0uca7NrtsCb+VwdKOeVOII8eRVRmT724U7XB3I2v6eNa5MLjjqLx5flsRwTA7PfyVf561uqt9lJ+YUfzrRjn0tm/wBhb/LwrOqeN79M7eXgNq4ad2PG4tsNicHiVAAhmyyhd+zlAViT4A+Q3FddtXLZIwyFZO8GBBA7oIPTx+dWEPMmNiFozBMo0Haq6sqgWAMiHv8AqVr08eWpp5+TC27joQrmPPvE4l49wwM6jsDmkubBAxzKWPS4F6KsJzhdB20Vnt3hG2Zb+RYAn51xn2mY3teNM6q1ssQykXOirfQV06o43Gx36Pj2GO2Jw59Joz/xU03MWHXQSq7HZIv0rn+zHc/W1V8/H8CoZpFRANe9Elz5AWuSdBQTjOYMRxSQ4XhcYhh/aPYKLHrKyaeiC9+t9hZTWm9zB7Zkicx4bDtI4NruwC38MqEk+l6FOL8ycaxUTnsZ0jKt8CNGirlJJJ0OihtyaOY4eH8CiVnvLiXGlgGnkO3cX9ml9NwOlydK0+McU4visLPIIocFAsTkq93xDJkJYeRKnwFEch9n6KeKYO50OJTYkde7Y772+VeqK81YfBzJheHTrMuVsU6wIUAEMiuLuz7uCQDY7AV1V+beJYK54hhknhU2M0BsRY2uR0F/ED1q0dAtSqu4FzDBjIu0w0gcdRsynwZeh/KrGoEtKktKg51z2Q/GOGRm9gXey3vowNxbX9nRj7wRtIfSRG/vAAj86B+c3y8f4axbKCjLm0IBu466bkfWjT3v7st/SIt/d0q0ReaM3Dquu5jca+o0J+YNBvtPwKNw92WRZOyZGCOimVR2i3CObMARuNaNDM/XvX8cO382tWti48wtJBAR4SIFB+Rf+VZVybh3NeIWUf0esqRnUYdy2JW7aEKSuZAR9mtDjPFsfKI7xuLORD2anQlSpC6liMumVtrAV1eSBVWyRrGgH7PEOqWH4ezZPnQTxDGt/SIa5ZUQMjXuLWuGufj719ett6xlbjLWpqgdsE0j3xDSSOWbtQ+btUG7HK9rm5Y2G5t4Gp8G7EKQHlJZG7aNWKZATkQggntBfKSuW1nFtjVxx+d8xlZT3tGY6llboQviRt51QT8OkN55ElWFhZZEjVgZdcqkkjKDYi/loCdKzjlcvK2SMskE0eXOAht9t4mtbcWDXFNFgGm0WFZWJsMivf5BFIJo34LyVAkaSPiQjMoJGRYsrEXIM0seu/jc0QDlmP4nnlkDfZ9+nu/gFRQN9tQPSnxReuuSYnh+JhZo0SRGjQPJHKQMqm2U2JGhuNN/KsnvcMsYE3Zqduv1W1rbV0rjfs8jkA7KJIJUsxIkMiLm2WXOh7QtqSeirpp8QDxX2aTwr2krRlCyjKhIKlwzhe8vd0U2Av8AEoq3jxvf2ddBj4cn4dcun56VBZpI33ZHB3uQQfC9FOC4E6zzARFxBJZrd4LfMRci1xZDuOnSqnHRICSEzAnKttFzEXaxttttsTXbffTnrU228NzXjBluS6jcBRYgam5AHQiraPngD9k49Lf8r0NYdCLmIsAATp3lOliLXFwbbnoKLeScDLiOzV/2kgsMinLEpBkY93QdKxcMa3OTKe08Pz9EN0m+g/xqzh53ia9le675ygt8iw/Kiz2i8Ogh4ZK0MOGzuyRRukaq4d3A0sCCcoPhRNgeS8IsUavhYGZY1DExgksFGYnzvenx4r8mTkfEOf0U6ZiPAZT/AHW29arYeYHxEn9WwzyyNb4V18Bot667zlyXhW4dihFhoUdYHdGWMBgyDMCCNem1XPJ2HiXA4cwIsavCjkKALsygsSRub3qfHinyZOBcG4Ji+IT3WKRgjFGyrYKbi6l3OUHQjU6eFdt4hiouC8NAQZyvdjWwDSyttmyj5k72FvCimOML8IABJNgLC51JsOpO96AcYvv3HMrBmg4cgJA/172Oa3Ug2/8ALrbm2uTeVCjnF4/9LjJtHzD9TcdxUGw00022FrGiDi9/d8Sh391kHraN8p+hsf3a3LZxa4zW0YbMOvpruN1OtaXFnzQMxBzIjxuOtmQqdBuPhYeW1QcVlQ//AE9gJNzHj3/Msf8AhrvLvlVL3vq5HXN0HrmcCuJMv/4qm36PGZh6FmH8b/Su0YeYM2c/DGigeb5QzaeQKj1NUBvMnKUmFlGN4X3Z1BaWFf1ciDVrKPn3etrjUUWcr8yR47DrNFodnW+qPpcenUGtmI5gSTlXdj6bKD0UC9z1N7UBTf6L4skqApg8ecjrsEl8bfZFyGF+jNQdLFKkBrTUHM/amxim4fih+xxOUnwDZXF/LuNRrLKQbNKoPQKt2+QOY6+nSqP2gcL954fMii7IBKn70feI+a5xTcl8X7fARSKUjVVCO1hmLIALm/dW4ynvXvetXwe1xK1hds5HjJIUX6LqfS16wmMgXGSMfeyhB8s15G/3aylgO8o1OgkcEsfJE+JvllHqKxzRgd+e7HomhY9Nbd3qNBpqLk1lWnKqspezEaATSAMWY6AQxNfMT0Zvo1jVLxHAXu9yGyN3277AbZnJI3IYKl9cpJ3IBHMrnKzqDO5KxgfDApFma/Qhd33uwUab6U0Ys1hcAO9+rOsYiiHhYZr2/EvnWbJe1WXTl2O4RjlmtiIXnUB0/QgAEtmUXG4IZGG32DY6XrT5dxLMUw+KWTJCFfsY4HM8ik50LlRqi3VtTrYbkV133QCTKToJY4ydb99O0Da7HtnJ/tG9CfNfAJA8WPwqkz4dSs0YupkWP48mU3UlLsLdAetakmtJVphebYwVCPM5O0b4Scx2OoMeVQ48LEMLgjwJmvHY7Fjg8Wsx0UdibE6665Q17HSw8PE1s8L4pFiIY5BaWCQ/ozexw7317TLrGbkXYaAnT4tbAyvFmaS0qNcKzABtrkyD4WFtb6d0DqdYqjjxMjfqcJmWG7yGZ4o3LEZgT2NzcanLl6qNLVHGcFxT3WRlgVAr3h7SVxcGO+aRgAbM4vlNX5wqsqqmpZwzq/xAXzkEnvpewHUbgVpcfxyw4fGSMzIViyhWOYMezIUKx1vnfSxv1tV0gK9nnB4pvfJph2yJiBoxNmXvd5wCA1h4ggXJtRviOSsNJG+HkiTV2ljcDKTcaju2+G4UjwIPpXey7hXYYKEsNcSru1+oDAoCD4qX19KKo4SyZD8cLdw21sLhbeqHKR9d6ewE8M9kGDVyytMrjQxGQBbbMAyi7KdNbeFwb0YcK4VDh0yxRCO27JcSA/j3P0LKfDpW58YDD4gASAdx0ZT0O9ifxKetV3MnMaYPDnESm5AtEV/audo7fxU7WJ3oKDmAe+8WwmEGV0w39amcAeH6JWI08NvvjQUf0K8g8vvBFJPiv/2sY3bTaWKg6rH5WB1HjYdBRWKqNfilvd5b7djJ9Ozaq/kRCOF4IHcYWO/+yKyc0rK2DnXDoXleF0QAgd51K3JYi2hNZ+FuVijQQyqEREscumVQv3tdulBZpuK5/wCzFsyYzEEsGmxj65SUKr0Nv3zR+m9c/wDZJPlwUqZwrJjJQRlv93woDOQq3UI3R1IK36X8fQ2NjvWnxFiQ4aySGMoT+ze4ORgelm011FwNRrW9Ic26q+n+rcfnrVRxVisT9mrd1GOTOGW9jcEPqqnQGx2O1ZquXpIDyvZtMpdvG594FtOhA7TfoR411bhcgOHiz3WMIrEH4pJCobLbcgXBPifIVw3h8snuaxOWERma6WCgqbG1zqRe5BPjXX+TZpHwsJZR2nZgfEpfKNrAi6ggA6DrWZlutXHUEoLNYkBQNRm0RfA23Y+ZsB02oZ9pHDFn4dNYs7xDtlYfCpTVrW7o7mbxojC2Nyuo6sjufkb/AMqbGkPHIjSgZkZfhC6FSPtXrbDFyhxX3nA4eYm5eIZv3l7rfmKVDvsZmJ4Wqn7E0ifmrf8AEaVWgiJ1rnXBj/RvFZMKReHFHtMMWNkRiT3etrElNBf4KPml1qg525aGPw2QELNGS8L7ZX8CegawHkQD0ps0IC9idQz27zNoqLudPsjrlBueu96hGoH6V7n7oNszHoSPs9cq7KMxOtzQfyPzf7whgxf6OfDfrUOhkKmxkI3Yg2uNSWIOxFFRcuwDbkXK/dQn4T4s5Fj5BhU2qYJVGlJHazWSMG9hfSJAPC5Lk9db7Co+7AOsS3tHAWJPUsSqk+ZK3P7tMJ+0mVtxGCV8ye5f5kOB5L502Fx36+Qm4J7v7qJYfUlj/aqbEFQOIydp9/lfKR/ZY29KTSFVaW3eikJkA1JAszW9MzkeIa1REyrDhdLZGjAAO10Ka+Xe/KtmPFBMQwt+sQP6sl0I/wBnIfkabNA7mPg0vD5jiuHLnhnYLicKPgcG9mS3wki4+dtQbVZctcyQ4gAQMWU90Qv+vhUatHY/FtYDW4FhYi1XWElGVoHJIW4U9cmjKPVbr/kVQcV5Uw+IYOxaCdTZZ4tGDjYONm6FWPeINr3q7NL8QKzK6d6PUrl+NFXu/oyNbXZj2Z+XhQLz3jmxDwcPiftPeHWeRhuIhcgNbQ6Xbp8AuNaxcU5i4hwxi0zQYmKwTObxyOLH7I+Jx1Op0FzaqvlnmAwTYjFYzCYySfEgWdIbosbWJAvrqAo9FHiasiOtphsscaL+yORf7AKj65APnWZj3g69VuPE2tcepUr84xQQPaorkrBgcbI3aZwDGFtsTcm9tb1lXGcXxNhHHBw+O5Id27WYA30CjTqelNAi49zDBg4zLK4FxmiA1eQtuioNTc2N+hv4VTcC5dmxeIXHcSTIFObDYTdYrn9ZIOrmwO2+ptoK2+X+S4MNJ20hfE4k6meY5mB/Au0fy186JhPQZ7096wdvT9tQZr1K9YO2qQloM6tQHyOTBj+J4XMEAnGIW/3H6jW2xT6UbdrQPzonuuOw3EVF10w8/wC61+zY+G5HyWgM5HBF+848WuFJ8lGr+lvmK1sTEdmsTYnJoERRu7KNGOwG+u3jWf3j7VwzFb5vsqp6jwH5t5DbBIvdy65pmAJ+0FGp9LLfToWrNVTtwiMEnKtj8RKrqAyhiR4ZpBp4LprVlBAdioktoUY9/TunI51JGljcXBAvpYSxH7RraLIqW/C2S/yuyj+zWbszd1HxxtmQk6MrAizfhuGU+etSSRbWXD7XidmXwLd4EdDn6+TWPnT4nHFY5GupyRsxBujAKpYk7jpva1QuG/SJcN9oDRv8CfXcUM+0zjXZcNcaM89oYmXS5Y9/TdTlBHhVQvYxERwtSf2k0j/K4X+VKiHljhfuuDgg6xxAN+8Rmb/eY/SlVRou+pqOenkTU1ErWdNBXnDk44h1xOEbssZFYq4NhJl0AY9GGwbwNjpWvy/z12hOHxg93xZfK+ayoel16IbWAUmxLaE3oyymqbmDlaHFraZO8BZXXR19D1H4TcUNe43xJZGK6FzkXyA7i/QBmqKn9GQL2aTKPQuF/urQYmC4hgLdl/W4UJKr9pRa1uzJFtL/AANbXamw/tLhTs0xMcsRQ3buk6gHZWCndvPaml2L5WvDGOpt9QGI/MCp4nEE5HUa2LDz7oe3zAZfnQvH7R8DljvMQVe5HZvt3vAeBFYJfaXg1VVjMsrI+gWMi6gm2rW6HamqbgwnluylT8Q7p6ZlBZL+RUup9fKq7j/NMGFjEsx+MFTFcdo1tgATurAgsbAA+lDqcU4jihlwuGGGjzXWWf4wL3GVSOlz9k6VZ8D5Cjjk7bEu2KxB1Mkl8oP4VPh0J+gof4ruD8Inx8yYviQIiTWDDna24ZwQPAXJALEDYaUd+9VApUSlNrpNsRffX1pCWsXZ0slXY2lxPnWZcTWkqVlWrGa3BPUhPWsGFSBq7RsiepCetYNUg1BsjEVg4hh454XimGaORSrDyPn0N7EHoagaiRQB/LnG3wMw4fjyAl80GIOiyJ9lXP2dba7AjKdwaNkmu4JuNLi/RSbL6E95qqeNcFixUXZzrcbggjMrHS6k+V9DcHYjWg+TFcQ4bdSvvuGtYMtxPGtiALanQE6ajwIprY6BnvFLuC7FvTMEt/Ks02J7ySDcgg+NjZiPyJ9R50CQ+1bAsrB2lhY2srxm4sFFrrcdKlP7U8J8OHE2IfPdFjiOvevu227DbpU0bg4mxKpd8yquUvmJslh3mDHoPtA9LnfagXhLni3EveipXB4Rv0Ib9pNpdiPG9ifIID1rB/Q2N4kR77/VMIGzDDqbyv1Ac9Ou/wAlo3weHSKNY4lCIgsqjYD/ADuetNG1wMRrvTVXB6eoGkXWoFaVKqhstLsqVKoG7EeFRkwqtoyg+oB/jSpVYrSl5ew7fFh4T6xJ/hUsNwWKP9VGifuIF/gBSpUNtgYbyqYhHhSpVNB+z8qXZeVNSpo2fs/KnEXlSpUNpBKfLT0qoWSny0qVEILT5KVKqhZTTFaVKgbLTZKVKtQYMTw6OT9ZGj/vKrfxBrHDw5I/1aqnkoCj6ClSoMwj9acJ60qVRUlGtKlSo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http://www.blogcdn.com/www.engadget.com/media/2011/02/marcus-car-2011-02-02-2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01" y="4695825"/>
            <a:ext cx="238125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xtimeline.com/__UserPic_Large/81326/evt10111010550095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507" y="4509246"/>
            <a:ext cx="1922374" cy="166295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greencar.at/wp-content/uploads/2007/12/hydrogentech2007_rivazh2veh.jpg"/>
          <p:cNvPicPr>
            <a:picLocks noChangeAspect="1" noChangeArrowheads="1"/>
          </p:cNvPicPr>
          <p:nvPr/>
        </p:nvPicPr>
        <p:blipFill rotWithShape="1">
          <a:blip r:embed="rId4">
            <a:extLst>
              <a:ext uri="{28A0092B-C50C-407E-A947-70E740481C1C}">
                <a14:useLocalDpi xmlns:a14="http://schemas.microsoft.com/office/drawing/2010/main" val="0"/>
              </a:ext>
            </a:extLst>
          </a:blip>
          <a:srcRect r="53883"/>
          <a:stretch/>
        </p:blipFill>
        <p:spPr bwMode="auto">
          <a:xfrm>
            <a:off x="5578561" y="4362448"/>
            <a:ext cx="1759486" cy="195654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blogs.westword.com/cafesociety/Horse-Bugg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600" y="1595714"/>
            <a:ext cx="3980317" cy="25393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00105" y="3175916"/>
            <a:ext cx="2965354" cy="923330"/>
          </a:xfrm>
          <a:prstGeom prst="rect">
            <a:avLst/>
          </a:prstGeom>
          <a:noFill/>
        </p:spPr>
        <p:txBody>
          <a:bodyPr wrap="square" rtlCol="0">
            <a:spAutoFit/>
          </a:bodyPr>
          <a:lstStyle/>
          <a:p>
            <a:r>
              <a:rPr lang="en-US" dirty="0" smtClean="0">
                <a:latin typeface="Arial" pitchFamily="34" charset="0"/>
                <a:cs typeface="Arial" pitchFamily="34" charset="0"/>
              </a:rPr>
              <a:t>Originally called “horseless carriages” so people could understand the product</a:t>
            </a:r>
            <a:endParaRPr lang="en-US" dirty="0">
              <a:latin typeface="Arial" pitchFamily="34" charset="0"/>
              <a:cs typeface="Arial" pitchFamily="34" charset="0"/>
            </a:endParaRPr>
          </a:p>
        </p:txBody>
      </p:sp>
    </p:spTree>
    <p:extLst>
      <p:ext uri="{BB962C8B-B14F-4D97-AF65-F5344CB8AC3E}">
        <p14:creationId xmlns:p14="http://schemas.microsoft.com/office/powerpoint/2010/main" val="316417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Why do products fail?</a:t>
            </a:r>
          </a:p>
        </p:txBody>
      </p:sp>
      <p:sp>
        <p:nvSpPr>
          <p:cNvPr id="82947" name="Rectangle 3"/>
          <p:cNvSpPr>
            <a:spLocks noGrp="1" noChangeArrowheads="1"/>
          </p:cNvSpPr>
          <p:nvPr>
            <p:ph type="body" idx="1"/>
          </p:nvPr>
        </p:nvSpPr>
        <p:spPr>
          <a:xfrm>
            <a:off x="457200" y="1676400"/>
            <a:ext cx="8193088" cy="4611688"/>
          </a:xfrm>
        </p:spPr>
        <p:txBody>
          <a:bodyPr/>
          <a:lstStyle/>
          <a:p>
            <a:pPr eaLnBrk="1" hangingPunct="1"/>
            <a:r>
              <a:rPr lang="en-US" sz="2800" dirty="0">
                <a:latin typeface="+mj-lt"/>
              </a:rPr>
              <a:t>Too small a target market</a:t>
            </a:r>
          </a:p>
          <a:p>
            <a:pPr eaLnBrk="1" hangingPunct="1"/>
            <a:r>
              <a:rPr lang="en-US" sz="2800" dirty="0">
                <a:latin typeface="+mj-lt"/>
              </a:rPr>
              <a:t>Insignificant point of difference</a:t>
            </a:r>
          </a:p>
          <a:p>
            <a:pPr eaLnBrk="1" hangingPunct="1"/>
            <a:r>
              <a:rPr lang="en-US" sz="2800" dirty="0">
                <a:latin typeface="+mj-lt"/>
              </a:rPr>
              <a:t>Poor product quality</a:t>
            </a:r>
          </a:p>
          <a:p>
            <a:pPr eaLnBrk="1" hangingPunct="1"/>
            <a:r>
              <a:rPr lang="en-US" sz="2800" dirty="0">
                <a:latin typeface="+mj-lt"/>
              </a:rPr>
              <a:t>Poor use of research</a:t>
            </a:r>
          </a:p>
          <a:p>
            <a:pPr eaLnBrk="1" hangingPunct="1"/>
            <a:r>
              <a:rPr lang="en-US" sz="2800" dirty="0">
                <a:latin typeface="+mj-lt"/>
              </a:rPr>
              <a:t>Bad </a:t>
            </a:r>
            <a:r>
              <a:rPr lang="en-US" sz="2800" dirty="0" smtClean="0">
                <a:latin typeface="+mj-lt"/>
              </a:rPr>
              <a:t>timing </a:t>
            </a:r>
            <a:endParaRPr lang="en-US" sz="2800" dirty="0">
              <a:latin typeface="+mj-lt"/>
            </a:endParaRPr>
          </a:p>
          <a:p>
            <a:pPr eaLnBrk="1" hangingPunct="1"/>
            <a:r>
              <a:rPr lang="en-US" sz="2800" dirty="0">
                <a:latin typeface="+mj-lt"/>
              </a:rPr>
              <a:t>Poor execution of the marketing mix</a:t>
            </a:r>
          </a:p>
          <a:p>
            <a:pPr eaLnBrk="1" hangingPunct="1">
              <a:buFont typeface="Wingdings" charset="2"/>
              <a:buNone/>
            </a:pPr>
            <a:endParaRPr lang="en-US" sz="2800" dirty="0">
              <a:latin typeface="+mj-lt"/>
            </a:endParaRPr>
          </a:p>
          <a:p>
            <a:pPr>
              <a:buNone/>
            </a:pPr>
            <a:endParaRPr lang="en-US" sz="2800" dirty="0">
              <a:latin typeface="+mj-lt"/>
            </a:endParaRPr>
          </a:p>
          <a:p>
            <a:pPr eaLnBrk="1" hangingPunct="1"/>
            <a:endParaRPr lang="en-US" sz="2800" dirty="0">
              <a:latin typeface="+mj-lt"/>
            </a:endParaRPr>
          </a:p>
          <a:p>
            <a:pPr eaLnBrk="1" hangingPunct="1"/>
            <a:endParaRPr lang="en-US" sz="2800" dirty="0">
              <a:latin typeface="+mj-lt"/>
            </a:endParaRPr>
          </a:p>
        </p:txBody>
      </p:sp>
      <p:sp>
        <p:nvSpPr>
          <p:cNvPr id="11"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21</a:t>
            </a:fld>
            <a:endParaRPr lang="en-US"/>
          </a:p>
        </p:txBody>
      </p:sp>
      <p:sp>
        <p:nvSpPr>
          <p:cNvPr id="12"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697413"/>
            <a:ext cx="34290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3504" y="4971871"/>
            <a:ext cx="3968496" cy="1200329"/>
          </a:xfrm>
          <a:prstGeom prst="rect">
            <a:avLst/>
          </a:prstGeom>
          <a:noFill/>
        </p:spPr>
        <p:txBody>
          <a:bodyPr wrap="square" rtlCol="0">
            <a:spAutoFit/>
          </a:bodyPr>
          <a:lstStyle/>
          <a:p>
            <a:r>
              <a:rPr lang="en-US" dirty="0">
                <a:latin typeface="+mj-lt"/>
              </a:rPr>
              <a:t>Netflix attempted to launch </a:t>
            </a:r>
            <a:r>
              <a:rPr lang="en-US" dirty="0" err="1">
                <a:latin typeface="+mj-lt"/>
              </a:rPr>
              <a:t>Qwikster</a:t>
            </a:r>
            <a:r>
              <a:rPr lang="en-US" dirty="0">
                <a:latin typeface="+mj-lt"/>
              </a:rPr>
              <a:t> in 10th paragraph of letter apologizing for another marketing </a:t>
            </a:r>
            <a:r>
              <a:rPr lang="en-US" dirty="0" smtClean="0">
                <a:latin typeface="+mj-lt"/>
              </a:rPr>
              <a:t>gaffe (unilaterally increasing prices)</a:t>
            </a:r>
            <a:endParaRPr lang="en-US"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dissolve">
                                      <p:cBhvr>
                                        <p:cTn id="7" dur="500"/>
                                        <p:tgtEl>
                                          <p:spTgt spid="829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947">
                                            <p:txEl>
                                              <p:pRg st="1" end="1"/>
                                            </p:txEl>
                                          </p:spTgt>
                                        </p:tgtEl>
                                        <p:attrNameLst>
                                          <p:attrName>style.visibility</p:attrName>
                                        </p:attrNameLst>
                                      </p:cBhvr>
                                      <p:to>
                                        <p:strVal val="visible"/>
                                      </p:to>
                                    </p:set>
                                    <p:animEffect transition="in" filter="dissolve">
                                      <p:cBhvr>
                                        <p:cTn id="12" dur="500"/>
                                        <p:tgtEl>
                                          <p:spTgt spid="829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947">
                                            <p:txEl>
                                              <p:pRg st="2" end="2"/>
                                            </p:txEl>
                                          </p:spTgt>
                                        </p:tgtEl>
                                        <p:attrNameLst>
                                          <p:attrName>style.visibility</p:attrName>
                                        </p:attrNameLst>
                                      </p:cBhvr>
                                      <p:to>
                                        <p:strVal val="visible"/>
                                      </p:to>
                                    </p:set>
                                    <p:animEffect transition="in" filter="dissolve">
                                      <p:cBhvr>
                                        <p:cTn id="17" dur="500"/>
                                        <p:tgtEl>
                                          <p:spTgt spid="829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2947">
                                            <p:txEl>
                                              <p:pRg st="3" end="3"/>
                                            </p:txEl>
                                          </p:spTgt>
                                        </p:tgtEl>
                                        <p:attrNameLst>
                                          <p:attrName>style.visibility</p:attrName>
                                        </p:attrNameLst>
                                      </p:cBhvr>
                                      <p:to>
                                        <p:strVal val="visible"/>
                                      </p:to>
                                    </p:set>
                                    <p:animEffect transition="in" filter="dissolve">
                                      <p:cBhvr>
                                        <p:cTn id="22" dur="500"/>
                                        <p:tgtEl>
                                          <p:spTgt spid="829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2947">
                                            <p:txEl>
                                              <p:pRg st="4" end="4"/>
                                            </p:txEl>
                                          </p:spTgt>
                                        </p:tgtEl>
                                        <p:attrNameLst>
                                          <p:attrName>style.visibility</p:attrName>
                                        </p:attrNameLst>
                                      </p:cBhvr>
                                      <p:to>
                                        <p:strVal val="visible"/>
                                      </p:to>
                                    </p:set>
                                    <p:animEffect transition="in" filter="dissolve">
                                      <p:cBhvr>
                                        <p:cTn id="27" dur="500"/>
                                        <p:tgtEl>
                                          <p:spTgt spid="829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2947">
                                            <p:txEl>
                                              <p:pRg st="5" end="5"/>
                                            </p:txEl>
                                          </p:spTgt>
                                        </p:tgtEl>
                                        <p:attrNameLst>
                                          <p:attrName>style.visibility</p:attrName>
                                        </p:attrNameLst>
                                      </p:cBhvr>
                                      <p:to>
                                        <p:strVal val="visible"/>
                                      </p:to>
                                    </p:set>
                                    <p:animEffect transition="in" filter="dissolve">
                                      <p:cBhvr>
                                        <p:cTn id="32" dur="500"/>
                                        <p:tgtEl>
                                          <p:spTgt spid="829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Why do products fail?</a:t>
            </a:r>
          </a:p>
        </p:txBody>
      </p:sp>
      <p:sp>
        <p:nvSpPr>
          <p:cNvPr id="82947" name="Rectangle 3"/>
          <p:cNvSpPr>
            <a:spLocks noGrp="1" noChangeArrowheads="1"/>
          </p:cNvSpPr>
          <p:nvPr>
            <p:ph type="body" idx="1"/>
          </p:nvPr>
        </p:nvSpPr>
        <p:spPr>
          <a:xfrm>
            <a:off x="457200" y="1676400"/>
            <a:ext cx="8193088" cy="4611688"/>
          </a:xfrm>
        </p:spPr>
        <p:txBody>
          <a:bodyPr/>
          <a:lstStyle/>
          <a:p>
            <a:pPr eaLnBrk="1" hangingPunct="1"/>
            <a:r>
              <a:rPr lang="en-US" sz="2800" dirty="0">
                <a:latin typeface="+mj-lt"/>
              </a:rPr>
              <a:t>Too small a target market</a:t>
            </a:r>
          </a:p>
          <a:p>
            <a:pPr eaLnBrk="1" hangingPunct="1"/>
            <a:r>
              <a:rPr lang="en-US" sz="2800" dirty="0">
                <a:latin typeface="+mj-lt"/>
              </a:rPr>
              <a:t>Insignificant point of difference</a:t>
            </a:r>
          </a:p>
          <a:p>
            <a:pPr eaLnBrk="1" hangingPunct="1"/>
            <a:r>
              <a:rPr lang="en-US" sz="2800" dirty="0">
                <a:latin typeface="+mj-lt"/>
              </a:rPr>
              <a:t>Poor product quality</a:t>
            </a:r>
          </a:p>
          <a:p>
            <a:pPr eaLnBrk="1" hangingPunct="1"/>
            <a:r>
              <a:rPr lang="en-US" sz="2800" dirty="0">
                <a:latin typeface="+mj-lt"/>
              </a:rPr>
              <a:t>Poor use of research</a:t>
            </a:r>
          </a:p>
          <a:p>
            <a:pPr eaLnBrk="1" hangingPunct="1"/>
            <a:r>
              <a:rPr lang="en-US" sz="2800" dirty="0">
                <a:latin typeface="+mj-lt"/>
              </a:rPr>
              <a:t>Bad </a:t>
            </a:r>
            <a:r>
              <a:rPr lang="en-US" sz="2800" dirty="0" smtClean="0">
                <a:latin typeface="+mj-lt"/>
              </a:rPr>
              <a:t>timing </a:t>
            </a:r>
            <a:endParaRPr lang="en-US" sz="2800" dirty="0">
              <a:latin typeface="+mj-lt"/>
            </a:endParaRPr>
          </a:p>
          <a:p>
            <a:r>
              <a:rPr lang="en-US" sz="2800" dirty="0">
                <a:latin typeface="+mj-lt"/>
              </a:rPr>
              <a:t>Poor execution of the marketing mix</a:t>
            </a:r>
          </a:p>
          <a:p>
            <a:pPr eaLnBrk="1" hangingPunct="1"/>
            <a:r>
              <a:rPr lang="en-US" sz="2800" dirty="0" smtClean="0">
                <a:latin typeface="+mj-lt"/>
              </a:rPr>
              <a:t>Inadequate budget</a:t>
            </a:r>
          </a:p>
          <a:p>
            <a:pPr eaLnBrk="1" hangingPunct="1">
              <a:buFont typeface="Wingdings" charset="2"/>
              <a:buNone/>
            </a:pPr>
            <a:endParaRPr lang="en-US" sz="2800" dirty="0">
              <a:latin typeface="+mj-lt"/>
            </a:endParaRPr>
          </a:p>
          <a:p>
            <a:pPr>
              <a:buNone/>
            </a:pPr>
            <a:endParaRPr lang="en-US" sz="2800" dirty="0">
              <a:latin typeface="+mj-lt"/>
            </a:endParaRPr>
          </a:p>
          <a:p>
            <a:pPr eaLnBrk="1" hangingPunct="1"/>
            <a:endParaRPr lang="en-US" sz="2800" dirty="0">
              <a:latin typeface="+mj-lt"/>
            </a:endParaRPr>
          </a:p>
          <a:p>
            <a:pPr eaLnBrk="1" hangingPunct="1"/>
            <a:endParaRPr lang="en-US" sz="2800" dirty="0">
              <a:latin typeface="+mj-lt"/>
            </a:endParaRPr>
          </a:p>
        </p:txBody>
      </p:sp>
      <p:sp>
        <p:nvSpPr>
          <p:cNvPr id="11"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22</a:t>
            </a:fld>
            <a:endParaRPr lang="en-US"/>
          </a:p>
        </p:txBody>
      </p:sp>
      <p:sp>
        <p:nvSpPr>
          <p:cNvPr id="12"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Tree>
    <p:extLst>
      <p:ext uri="{BB962C8B-B14F-4D97-AF65-F5344CB8AC3E}">
        <p14:creationId xmlns:p14="http://schemas.microsoft.com/office/powerpoint/2010/main" val="3913769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dissolve">
                                      <p:cBhvr>
                                        <p:cTn id="7" dur="500"/>
                                        <p:tgtEl>
                                          <p:spTgt spid="829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947">
                                            <p:txEl>
                                              <p:pRg st="1" end="1"/>
                                            </p:txEl>
                                          </p:spTgt>
                                        </p:tgtEl>
                                        <p:attrNameLst>
                                          <p:attrName>style.visibility</p:attrName>
                                        </p:attrNameLst>
                                      </p:cBhvr>
                                      <p:to>
                                        <p:strVal val="visible"/>
                                      </p:to>
                                    </p:set>
                                    <p:animEffect transition="in" filter="dissolve">
                                      <p:cBhvr>
                                        <p:cTn id="12" dur="500"/>
                                        <p:tgtEl>
                                          <p:spTgt spid="829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947">
                                            <p:txEl>
                                              <p:pRg st="2" end="2"/>
                                            </p:txEl>
                                          </p:spTgt>
                                        </p:tgtEl>
                                        <p:attrNameLst>
                                          <p:attrName>style.visibility</p:attrName>
                                        </p:attrNameLst>
                                      </p:cBhvr>
                                      <p:to>
                                        <p:strVal val="visible"/>
                                      </p:to>
                                    </p:set>
                                    <p:animEffect transition="in" filter="dissolve">
                                      <p:cBhvr>
                                        <p:cTn id="17" dur="500"/>
                                        <p:tgtEl>
                                          <p:spTgt spid="829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2947">
                                            <p:txEl>
                                              <p:pRg st="3" end="3"/>
                                            </p:txEl>
                                          </p:spTgt>
                                        </p:tgtEl>
                                        <p:attrNameLst>
                                          <p:attrName>style.visibility</p:attrName>
                                        </p:attrNameLst>
                                      </p:cBhvr>
                                      <p:to>
                                        <p:strVal val="visible"/>
                                      </p:to>
                                    </p:set>
                                    <p:animEffect transition="in" filter="dissolve">
                                      <p:cBhvr>
                                        <p:cTn id="22" dur="500"/>
                                        <p:tgtEl>
                                          <p:spTgt spid="829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2947">
                                            <p:txEl>
                                              <p:pRg st="4" end="4"/>
                                            </p:txEl>
                                          </p:spTgt>
                                        </p:tgtEl>
                                        <p:attrNameLst>
                                          <p:attrName>style.visibility</p:attrName>
                                        </p:attrNameLst>
                                      </p:cBhvr>
                                      <p:to>
                                        <p:strVal val="visible"/>
                                      </p:to>
                                    </p:set>
                                    <p:animEffect transition="in" filter="dissolve">
                                      <p:cBhvr>
                                        <p:cTn id="27" dur="500"/>
                                        <p:tgtEl>
                                          <p:spTgt spid="829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2947">
                                            <p:txEl>
                                              <p:pRg st="5" end="5"/>
                                            </p:txEl>
                                          </p:spTgt>
                                        </p:tgtEl>
                                        <p:attrNameLst>
                                          <p:attrName>style.visibility</p:attrName>
                                        </p:attrNameLst>
                                      </p:cBhvr>
                                      <p:to>
                                        <p:strVal val="visible"/>
                                      </p:to>
                                    </p:set>
                                    <p:animEffect transition="in" filter="dissolve">
                                      <p:cBhvr>
                                        <p:cTn id="32" dur="500"/>
                                        <p:tgtEl>
                                          <p:spTgt spid="829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2947">
                                            <p:txEl>
                                              <p:pRg st="6" end="6"/>
                                            </p:txEl>
                                          </p:spTgt>
                                        </p:tgtEl>
                                        <p:attrNameLst>
                                          <p:attrName>style.visibility</p:attrName>
                                        </p:attrNameLst>
                                      </p:cBhvr>
                                      <p:to>
                                        <p:strVal val="visible"/>
                                      </p:to>
                                    </p:set>
                                    <p:animEffect transition="in" filter="dissolve">
                                      <p:cBhvr>
                                        <p:cTn id="37" dur="500"/>
                                        <p:tgtEl>
                                          <p:spTgt spid="829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Why do products fail?</a:t>
            </a:r>
          </a:p>
        </p:txBody>
      </p:sp>
      <p:sp>
        <p:nvSpPr>
          <p:cNvPr id="82947" name="Rectangle 3"/>
          <p:cNvSpPr>
            <a:spLocks noGrp="1" noChangeArrowheads="1"/>
          </p:cNvSpPr>
          <p:nvPr>
            <p:ph type="body" idx="1"/>
          </p:nvPr>
        </p:nvSpPr>
        <p:spPr>
          <a:xfrm>
            <a:off x="146304" y="1560512"/>
            <a:ext cx="8193088" cy="4611688"/>
          </a:xfrm>
        </p:spPr>
        <p:txBody>
          <a:bodyPr>
            <a:normAutofit lnSpcReduction="10000"/>
          </a:bodyPr>
          <a:lstStyle/>
          <a:p>
            <a:pPr eaLnBrk="1" hangingPunct="1"/>
            <a:r>
              <a:rPr lang="en-US" sz="2800" dirty="0">
                <a:latin typeface="+mj-lt"/>
              </a:rPr>
              <a:t>Too small a target market</a:t>
            </a:r>
          </a:p>
          <a:p>
            <a:pPr eaLnBrk="1" hangingPunct="1"/>
            <a:r>
              <a:rPr lang="en-US" sz="2800" dirty="0">
                <a:latin typeface="+mj-lt"/>
              </a:rPr>
              <a:t>Insignificant point of difference</a:t>
            </a:r>
          </a:p>
          <a:p>
            <a:pPr eaLnBrk="1" hangingPunct="1"/>
            <a:r>
              <a:rPr lang="en-US" sz="2800" dirty="0">
                <a:latin typeface="+mj-lt"/>
              </a:rPr>
              <a:t>Poor product quality</a:t>
            </a:r>
          </a:p>
          <a:p>
            <a:pPr eaLnBrk="1" hangingPunct="1"/>
            <a:r>
              <a:rPr lang="en-US" sz="2800" dirty="0">
                <a:latin typeface="+mj-lt"/>
              </a:rPr>
              <a:t>Poor use of research</a:t>
            </a:r>
          </a:p>
          <a:p>
            <a:pPr eaLnBrk="1" hangingPunct="1"/>
            <a:r>
              <a:rPr lang="en-US" sz="2800" dirty="0">
                <a:latin typeface="+mj-lt"/>
              </a:rPr>
              <a:t>Bad </a:t>
            </a:r>
            <a:r>
              <a:rPr lang="en-US" sz="2800" dirty="0" smtClean="0">
                <a:latin typeface="+mj-lt"/>
              </a:rPr>
              <a:t>timing </a:t>
            </a:r>
            <a:endParaRPr lang="en-US" sz="2800" dirty="0">
              <a:latin typeface="+mj-lt"/>
            </a:endParaRPr>
          </a:p>
          <a:p>
            <a:r>
              <a:rPr lang="en-US" sz="2800" dirty="0">
                <a:latin typeface="+mj-lt"/>
              </a:rPr>
              <a:t>Poor execution of the marketing mix</a:t>
            </a:r>
          </a:p>
          <a:p>
            <a:pPr eaLnBrk="1" hangingPunct="1"/>
            <a:r>
              <a:rPr lang="en-US" sz="2800" dirty="0" smtClean="0">
                <a:latin typeface="+mj-lt"/>
              </a:rPr>
              <a:t>Inadequate </a:t>
            </a:r>
            <a:r>
              <a:rPr lang="en-US" sz="2800" dirty="0" smtClean="0">
                <a:latin typeface="+mj-lt"/>
              </a:rPr>
              <a:t>budget</a:t>
            </a:r>
          </a:p>
          <a:p>
            <a:pPr eaLnBrk="1" hangingPunct="1"/>
            <a:r>
              <a:rPr lang="en-US" sz="2800" dirty="0" smtClean="0">
                <a:latin typeface="+mj-lt"/>
              </a:rPr>
              <a:t>No economical access to buyers</a:t>
            </a:r>
          </a:p>
          <a:p>
            <a:pPr lvl="1"/>
            <a:r>
              <a:rPr lang="en-US" dirty="0" smtClean="0">
                <a:latin typeface="+mj-lt"/>
              </a:rPr>
              <a:t>New products have to justify their retail</a:t>
            </a:r>
          </a:p>
          <a:p>
            <a:pPr marL="320040" lvl="1" indent="0">
              <a:buNone/>
            </a:pPr>
            <a:r>
              <a:rPr lang="en-US" dirty="0" smtClean="0">
                <a:latin typeface="+mj-lt"/>
              </a:rPr>
              <a:t>locations</a:t>
            </a:r>
            <a:endParaRPr lang="en-US" dirty="0" smtClean="0">
              <a:latin typeface="+mj-lt"/>
            </a:endParaRPr>
          </a:p>
          <a:p>
            <a:pPr eaLnBrk="1" hangingPunct="1">
              <a:buFont typeface="Wingdings" charset="2"/>
              <a:buNone/>
            </a:pPr>
            <a:endParaRPr lang="en-US" sz="2800" dirty="0">
              <a:latin typeface="+mj-lt"/>
            </a:endParaRPr>
          </a:p>
          <a:p>
            <a:pPr>
              <a:buNone/>
            </a:pPr>
            <a:endParaRPr lang="en-US" sz="2800" dirty="0">
              <a:latin typeface="+mj-lt"/>
            </a:endParaRPr>
          </a:p>
          <a:p>
            <a:pPr eaLnBrk="1" hangingPunct="1"/>
            <a:endParaRPr lang="en-US" sz="2800" dirty="0">
              <a:latin typeface="+mj-lt"/>
            </a:endParaRPr>
          </a:p>
          <a:p>
            <a:pPr eaLnBrk="1" hangingPunct="1"/>
            <a:endParaRPr lang="en-US" sz="2800" dirty="0">
              <a:latin typeface="+mj-lt"/>
            </a:endParaRPr>
          </a:p>
        </p:txBody>
      </p:sp>
      <p:sp>
        <p:nvSpPr>
          <p:cNvPr id="11"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23</a:t>
            </a:fld>
            <a:endParaRPr lang="en-US"/>
          </a:p>
        </p:txBody>
      </p:sp>
      <p:sp>
        <p:nvSpPr>
          <p:cNvPr id="12"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7170" name="Picture 2" descr="http://i.huffpost.com/gadgets/slideshows/254494/slide_254494_1595698_free.jpg?13492796376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438" y="1913021"/>
            <a:ext cx="2552700" cy="21336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huffpost.com/gadgets/slideshows/254494/slide_254494_1595695_free.jpg?13492796898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505" y="4203031"/>
            <a:ext cx="2639495" cy="242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600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dissolve">
                                      <p:cBhvr>
                                        <p:cTn id="7" dur="500"/>
                                        <p:tgtEl>
                                          <p:spTgt spid="829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947">
                                            <p:txEl>
                                              <p:pRg st="1" end="1"/>
                                            </p:txEl>
                                          </p:spTgt>
                                        </p:tgtEl>
                                        <p:attrNameLst>
                                          <p:attrName>style.visibility</p:attrName>
                                        </p:attrNameLst>
                                      </p:cBhvr>
                                      <p:to>
                                        <p:strVal val="visible"/>
                                      </p:to>
                                    </p:set>
                                    <p:animEffect transition="in" filter="dissolve">
                                      <p:cBhvr>
                                        <p:cTn id="12" dur="500"/>
                                        <p:tgtEl>
                                          <p:spTgt spid="829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947">
                                            <p:txEl>
                                              <p:pRg st="2" end="2"/>
                                            </p:txEl>
                                          </p:spTgt>
                                        </p:tgtEl>
                                        <p:attrNameLst>
                                          <p:attrName>style.visibility</p:attrName>
                                        </p:attrNameLst>
                                      </p:cBhvr>
                                      <p:to>
                                        <p:strVal val="visible"/>
                                      </p:to>
                                    </p:set>
                                    <p:animEffect transition="in" filter="dissolve">
                                      <p:cBhvr>
                                        <p:cTn id="17" dur="500"/>
                                        <p:tgtEl>
                                          <p:spTgt spid="829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2947">
                                            <p:txEl>
                                              <p:pRg st="3" end="3"/>
                                            </p:txEl>
                                          </p:spTgt>
                                        </p:tgtEl>
                                        <p:attrNameLst>
                                          <p:attrName>style.visibility</p:attrName>
                                        </p:attrNameLst>
                                      </p:cBhvr>
                                      <p:to>
                                        <p:strVal val="visible"/>
                                      </p:to>
                                    </p:set>
                                    <p:animEffect transition="in" filter="dissolve">
                                      <p:cBhvr>
                                        <p:cTn id="22" dur="500"/>
                                        <p:tgtEl>
                                          <p:spTgt spid="829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2947">
                                            <p:txEl>
                                              <p:pRg st="4" end="4"/>
                                            </p:txEl>
                                          </p:spTgt>
                                        </p:tgtEl>
                                        <p:attrNameLst>
                                          <p:attrName>style.visibility</p:attrName>
                                        </p:attrNameLst>
                                      </p:cBhvr>
                                      <p:to>
                                        <p:strVal val="visible"/>
                                      </p:to>
                                    </p:set>
                                    <p:animEffect transition="in" filter="dissolve">
                                      <p:cBhvr>
                                        <p:cTn id="27" dur="500"/>
                                        <p:tgtEl>
                                          <p:spTgt spid="829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2947">
                                            <p:txEl>
                                              <p:pRg st="5" end="5"/>
                                            </p:txEl>
                                          </p:spTgt>
                                        </p:tgtEl>
                                        <p:attrNameLst>
                                          <p:attrName>style.visibility</p:attrName>
                                        </p:attrNameLst>
                                      </p:cBhvr>
                                      <p:to>
                                        <p:strVal val="visible"/>
                                      </p:to>
                                    </p:set>
                                    <p:animEffect transition="in" filter="dissolve">
                                      <p:cBhvr>
                                        <p:cTn id="32" dur="500"/>
                                        <p:tgtEl>
                                          <p:spTgt spid="829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2947">
                                            <p:txEl>
                                              <p:pRg st="6" end="6"/>
                                            </p:txEl>
                                          </p:spTgt>
                                        </p:tgtEl>
                                        <p:attrNameLst>
                                          <p:attrName>style.visibility</p:attrName>
                                        </p:attrNameLst>
                                      </p:cBhvr>
                                      <p:to>
                                        <p:strVal val="visible"/>
                                      </p:to>
                                    </p:set>
                                    <p:animEffect transition="in" filter="dissolve">
                                      <p:cBhvr>
                                        <p:cTn id="37" dur="500"/>
                                        <p:tgtEl>
                                          <p:spTgt spid="829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2947">
                                            <p:txEl>
                                              <p:pRg st="7" end="7"/>
                                            </p:txEl>
                                          </p:spTgt>
                                        </p:tgtEl>
                                        <p:attrNameLst>
                                          <p:attrName>style.visibility</p:attrName>
                                        </p:attrNameLst>
                                      </p:cBhvr>
                                      <p:to>
                                        <p:strVal val="visible"/>
                                      </p:to>
                                    </p:set>
                                    <p:animEffect transition="in" filter="dissolve">
                                      <p:cBhvr>
                                        <p:cTn id="42" dur="500"/>
                                        <p:tgtEl>
                                          <p:spTgt spid="82947">
                                            <p:txEl>
                                              <p:pRg st="7" end="7"/>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82947">
                                            <p:txEl>
                                              <p:pRg st="8" end="8"/>
                                            </p:txEl>
                                          </p:spTgt>
                                        </p:tgtEl>
                                        <p:attrNameLst>
                                          <p:attrName>style.visibility</p:attrName>
                                        </p:attrNameLst>
                                      </p:cBhvr>
                                      <p:to>
                                        <p:strVal val="visible"/>
                                      </p:to>
                                    </p:set>
                                    <p:animEffect transition="in" filter="dissolve">
                                      <p:cBhvr>
                                        <p:cTn id="45" dur="500"/>
                                        <p:tgtEl>
                                          <p:spTgt spid="82947">
                                            <p:txEl>
                                              <p:pRg st="8" end="8"/>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82947">
                                            <p:txEl>
                                              <p:pRg st="9" end="9"/>
                                            </p:txEl>
                                          </p:spTgt>
                                        </p:tgtEl>
                                        <p:attrNameLst>
                                          <p:attrName>style.visibility</p:attrName>
                                        </p:attrNameLst>
                                      </p:cBhvr>
                                      <p:to>
                                        <p:strVal val="visible"/>
                                      </p:to>
                                    </p:set>
                                    <p:animEffect transition="in" filter="dissolve">
                                      <p:cBhvr>
                                        <p:cTn id="48" dur="500"/>
                                        <p:tgtEl>
                                          <p:spTgt spid="829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Consumer Disconnect</a:t>
            </a:r>
          </a:p>
        </p:txBody>
      </p:sp>
      <p:sp>
        <p:nvSpPr>
          <p:cNvPr id="17412" name="Title 1"/>
          <p:cNvSpPr txBox="1">
            <a:spLocks/>
          </p:cNvSpPr>
          <p:nvPr/>
        </p:nvSpPr>
        <p:spPr bwMode="auto">
          <a:xfrm>
            <a:off x="-353631" y="1264250"/>
            <a:ext cx="3810000" cy="1371600"/>
          </a:xfrm>
          <a:prstGeom prst="rect">
            <a:avLst/>
          </a:prstGeom>
          <a:noFill/>
          <a:ln w="9525">
            <a:noFill/>
            <a:miter lim="800000"/>
            <a:headEnd/>
            <a:tailEnd/>
          </a:ln>
        </p:spPr>
        <p:txBody>
          <a:bodyPr anchor="ctr">
            <a:prstTxWarp prst="textNoShape">
              <a:avLst/>
            </a:prstTxWarp>
          </a:bodyPr>
          <a:lstStyle/>
          <a:p>
            <a:pPr algn="ctr" eaLnBrk="0" hangingPunct="0"/>
            <a:r>
              <a:rPr lang="en-US" sz="2400" dirty="0" smtClean="0">
                <a:latin typeface="+mj-lt"/>
              </a:rPr>
              <a:t>Coors Rocky Mountain Water</a:t>
            </a:r>
            <a:endParaRPr lang="en-US" sz="2400" dirty="0">
              <a:latin typeface="+mj-lt"/>
            </a:endParaRPr>
          </a:p>
        </p:txBody>
      </p:sp>
      <p:sp>
        <p:nvSpPr>
          <p:cNvPr id="17414" name="Title 1"/>
          <p:cNvSpPr txBox="1">
            <a:spLocks/>
          </p:cNvSpPr>
          <p:nvPr/>
        </p:nvSpPr>
        <p:spPr bwMode="auto">
          <a:xfrm>
            <a:off x="6087414" y="833050"/>
            <a:ext cx="2819400" cy="1371600"/>
          </a:xfrm>
          <a:prstGeom prst="rect">
            <a:avLst/>
          </a:prstGeom>
          <a:noFill/>
          <a:ln w="9525">
            <a:noFill/>
            <a:miter lim="800000"/>
            <a:headEnd/>
            <a:tailEnd/>
          </a:ln>
        </p:spPr>
        <p:txBody>
          <a:bodyPr anchor="ctr">
            <a:prstTxWarp prst="textNoShape">
              <a:avLst/>
            </a:prstTxWarp>
          </a:bodyPr>
          <a:lstStyle/>
          <a:p>
            <a:pPr algn="ctr" eaLnBrk="0" hangingPunct="0"/>
            <a:r>
              <a:rPr lang="en-US" sz="2400" dirty="0">
                <a:latin typeface="+mj-lt"/>
              </a:rPr>
              <a:t>Disposable Underwear</a:t>
            </a:r>
          </a:p>
        </p:txBody>
      </p:sp>
      <p:pic>
        <p:nvPicPr>
          <p:cNvPr id="17416" name="Picture 4"/>
          <p:cNvPicPr>
            <a:picLocks noChangeAspect="1" noChangeArrowheads="1"/>
          </p:cNvPicPr>
          <p:nvPr/>
        </p:nvPicPr>
        <p:blipFill>
          <a:blip r:embed="rId2"/>
          <a:srcRect/>
          <a:stretch>
            <a:fillRect/>
          </a:stretch>
        </p:blipFill>
        <p:spPr bwMode="auto">
          <a:xfrm>
            <a:off x="6296158" y="2085200"/>
            <a:ext cx="2610656" cy="3480875"/>
          </a:xfrm>
          <a:prstGeom prst="rect">
            <a:avLst/>
          </a:prstGeom>
          <a:noFill/>
          <a:ln w="9525">
            <a:noFill/>
            <a:miter lim="800000"/>
            <a:headEnd/>
            <a:tailEnd/>
          </a:ln>
          <a:effectLst/>
        </p:spPr>
      </p:pic>
      <p:sp>
        <p:nvSpPr>
          <p:cNvPr id="9"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24</a:t>
            </a:fld>
            <a:endParaRPr lang="en-US"/>
          </a:p>
        </p:txBody>
      </p:sp>
      <p:sp>
        <p:nvSpPr>
          <p:cNvPr id="10"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525" r="31178"/>
          <a:stretch/>
        </p:blipFill>
        <p:spPr bwMode="auto">
          <a:xfrm>
            <a:off x="603504" y="2456560"/>
            <a:ext cx="1695450" cy="307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2943" t="38021" r="51438" b="27604"/>
          <a:stretch/>
        </p:blipFill>
        <p:spPr bwMode="auto">
          <a:xfrm>
            <a:off x="3327743" y="2204650"/>
            <a:ext cx="2488513" cy="307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
          <p:cNvSpPr txBox="1">
            <a:spLocks/>
          </p:cNvSpPr>
          <p:nvPr/>
        </p:nvSpPr>
        <p:spPr bwMode="auto">
          <a:xfrm>
            <a:off x="3671031" y="1084960"/>
            <a:ext cx="3810000" cy="1371600"/>
          </a:xfrm>
          <a:prstGeom prst="rect">
            <a:avLst/>
          </a:prstGeom>
          <a:noFill/>
          <a:ln w="9525">
            <a:noFill/>
            <a:miter lim="800000"/>
            <a:headEnd/>
            <a:tailEnd/>
          </a:ln>
        </p:spPr>
        <p:txBody>
          <a:bodyPr anchor="ctr">
            <a:prstTxWarp prst="textNoShape">
              <a:avLst/>
            </a:prstTxWarp>
          </a:bodyPr>
          <a:lstStyle/>
          <a:p>
            <a:pPr eaLnBrk="0" hangingPunct="0"/>
            <a:r>
              <a:rPr lang="en-US" sz="2400" dirty="0" smtClean="0">
                <a:latin typeface="+mj-lt"/>
              </a:rPr>
              <a:t>Colgate Stir-fry</a:t>
            </a:r>
            <a:endParaRPr lang="en-US" sz="2400" dirty="0">
              <a:latin typeface="+mj-l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Why new products succeed?</a:t>
            </a:r>
          </a:p>
        </p:txBody>
      </p:sp>
      <p:sp>
        <p:nvSpPr>
          <p:cNvPr id="18435" name="Rectangle 3"/>
          <p:cNvSpPr>
            <a:spLocks noGrp="1" noChangeArrowheads="1"/>
          </p:cNvSpPr>
          <p:nvPr>
            <p:ph type="body" idx="1"/>
          </p:nvPr>
        </p:nvSpPr>
        <p:spPr/>
        <p:txBody>
          <a:bodyPr/>
          <a:lstStyle/>
          <a:p>
            <a:pPr eaLnBrk="1" hangingPunct="1"/>
            <a:r>
              <a:rPr lang="en-US" dirty="0">
                <a:latin typeface="+mj-lt"/>
              </a:rPr>
              <a:t>Top-management commitment</a:t>
            </a:r>
          </a:p>
          <a:p>
            <a:pPr eaLnBrk="1" hangingPunct="1"/>
            <a:r>
              <a:rPr lang="en-US" dirty="0">
                <a:latin typeface="+mj-lt"/>
              </a:rPr>
              <a:t>Start with the consumer -- not the factory</a:t>
            </a:r>
          </a:p>
          <a:p>
            <a:pPr eaLnBrk="1" hangingPunct="1"/>
            <a:r>
              <a:rPr lang="en-US" dirty="0">
                <a:latin typeface="+mj-lt"/>
              </a:rPr>
              <a:t>Intelligent use of research</a:t>
            </a:r>
          </a:p>
          <a:p>
            <a:pPr eaLnBrk="1" hangingPunct="1"/>
            <a:r>
              <a:rPr lang="en-US" dirty="0">
                <a:latin typeface="+mj-lt"/>
              </a:rPr>
              <a:t>Exploit a competitive advantage</a:t>
            </a:r>
          </a:p>
          <a:p>
            <a:pPr eaLnBrk="1" hangingPunct="1"/>
            <a:r>
              <a:rPr lang="en-US" dirty="0">
                <a:latin typeface="+mj-lt"/>
              </a:rPr>
              <a:t>Speed to market</a:t>
            </a:r>
          </a:p>
          <a:p>
            <a:pPr eaLnBrk="1" hangingPunct="1"/>
            <a:endParaRPr lang="en-US" dirty="0">
              <a:latin typeface="+mj-lt"/>
            </a:endParaRPr>
          </a:p>
        </p:txBody>
      </p:sp>
      <p:sp>
        <p:nvSpPr>
          <p:cNvPr id="4"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25</a:t>
            </a:fld>
            <a:endParaRPr lang="en-US"/>
          </a:p>
        </p:txBody>
      </p:sp>
      <p:sp>
        <p:nvSpPr>
          <p:cNvPr id="5"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543411" y="274638"/>
            <a:ext cx="7772400" cy="1143000"/>
          </a:xfrm>
        </p:spPr>
        <p:txBody>
          <a:bodyPr/>
          <a:lstStyle/>
          <a:p>
            <a:pPr eaLnBrk="1" hangingPunct="1"/>
            <a:r>
              <a:rPr lang="en-US" dirty="0" smtClean="0"/>
              <a:t>New Product Development </a:t>
            </a:r>
            <a:r>
              <a:rPr lang="en-US" dirty="0"/>
              <a:t>process</a:t>
            </a:r>
          </a:p>
        </p:txBody>
      </p:sp>
      <p:sp>
        <p:nvSpPr>
          <p:cNvPr id="89106" name="Rectangle 18"/>
          <p:cNvSpPr>
            <a:spLocks noChangeArrowheads="1"/>
          </p:cNvSpPr>
          <p:nvPr/>
        </p:nvSpPr>
        <p:spPr bwMode="auto">
          <a:xfrm>
            <a:off x="762000" y="1778600"/>
            <a:ext cx="3036888" cy="901700"/>
          </a:xfrm>
          <a:prstGeom prst="rect">
            <a:avLst/>
          </a:prstGeom>
          <a:gradFill rotWithShape="0">
            <a:gsLst>
              <a:gs pos="0">
                <a:srgbClr val="00FFFE">
                  <a:gamma/>
                  <a:tint val="9020"/>
                  <a:invGamma/>
                </a:srgbClr>
              </a:gs>
              <a:gs pos="100000">
                <a:srgbClr val="00FFFE"/>
              </a:gs>
            </a:gsLst>
            <a:path path="shape">
              <a:fillToRect l="50000" t="50000" r="50000" b="50000"/>
            </a:path>
          </a:gradFill>
          <a:ln w="12700">
            <a:solidFill>
              <a:schemeClr val="tx1"/>
            </a:solidFill>
            <a:miter lim="800000"/>
            <a:headEnd/>
            <a:tailEnd/>
          </a:ln>
          <a:effectLst>
            <a:outerShdw blurRad="63500" dist="107763" dir="2700000" algn="ctr" rotWithShape="0">
              <a:schemeClr val="bg2">
                <a:alpha val="74998"/>
              </a:schemeClr>
            </a:outerShdw>
          </a:effectLst>
        </p:spPr>
        <p:txBody>
          <a:bodyPr wrap="none" lIns="90488" tIns="44450" rIns="90488" bIns="44450" anchorCtr="1"/>
          <a:lstStyle/>
          <a:p>
            <a:pPr eaLnBrk="0" hangingPunct="0">
              <a:lnSpc>
                <a:spcPct val="85000"/>
              </a:lnSpc>
              <a:defRPr/>
            </a:pPr>
            <a:r>
              <a:rPr lang="en-US" sz="2000">
                <a:solidFill>
                  <a:srgbClr val="00279F"/>
                </a:solidFill>
                <a:latin typeface="+mj-lt"/>
                <a:ea typeface="+mn-ea"/>
              </a:rPr>
              <a:t>New product strategy</a:t>
            </a:r>
          </a:p>
          <a:p>
            <a:pPr eaLnBrk="0" hangingPunct="0">
              <a:lnSpc>
                <a:spcPct val="85000"/>
              </a:lnSpc>
              <a:defRPr/>
            </a:pPr>
            <a:r>
              <a:rPr lang="en-US" sz="2000">
                <a:solidFill>
                  <a:srgbClr val="00279F"/>
                </a:solidFill>
                <a:latin typeface="+mj-lt"/>
                <a:ea typeface="+mn-ea"/>
              </a:rPr>
              <a:t>development</a:t>
            </a:r>
          </a:p>
        </p:txBody>
      </p:sp>
      <p:sp>
        <p:nvSpPr>
          <p:cNvPr id="89107" name="Rectangle 19"/>
          <p:cNvSpPr>
            <a:spLocks noChangeArrowheads="1"/>
          </p:cNvSpPr>
          <p:nvPr/>
        </p:nvSpPr>
        <p:spPr bwMode="auto">
          <a:xfrm>
            <a:off x="1676400" y="2388200"/>
            <a:ext cx="3036888" cy="901700"/>
          </a:xfrm>
          <a:prstGeom prst="rect">
            <a:avLst/>
          </a:prstGeom>
          <a:gradFill rotWithShape="0">
            <a:gsLst>
              <a:gs pos="0">
                <a:srgbClr val="54F093">
                  <a:gamma/>
                  <a:tint val="18039"/>
                  <a:invGamma/>
                </a:srgbClr>
              </a:gs>
              <a:gs pos="100000">
                <a:srgbClr val="54F093"/>
              </a:gs>
            </a:gsLst>
            <a:path path="shape">
              <a:fillToRect l="50000" t="50000" r="50000" b="50000"/>
            </a:path>
          </a:gradFill>
          <a:ln w="12700">
            <a:solidFill>
              <a:schemeClr val="tx1"/>
            </a:solidFill>
            <a:miter lim="800000"/>
            <a:headEnd/>
            <a:tailEnd/>
          </a:ln>
          <a:effectLst>
            <a:outerShdw blurRad="63500" dist="107763" dir="2700000" algn="ctr" rotWithShape="0">
              <a:schemeClr val="bg2">
                <a:alpha val="74998"/>
              </a:schemeClr>
            </a:outerShdw>
          </a:effectLst>
        </p:spPr>
        <p:txBody>
          <a:bodyPr wrap="none" lIns="90488" tIns="44450" rIns="90488" bIns="44450" anchorCtr="1"/>
          <a:lstStyle/>
          <a:p>
            <a:pPr eaLnBrk="0" hangingPunct="0">
              <a:lnSpc>
                <a:spcPct val="85000"/>
              </a:lnSpc>
              <a:defRPr/>
            </a:pPr>
            <a:r>
              <a:rPr lang="en-US" sz="2000">
                <a:solidFill>
                  <a:srgbClr val="00279F"/>
                </a:solidFill>
                <a:latin typeface="+mj-lt"/>
                <a:ea typeface="+mn-ea"/>
              </a:rPr>
              <a:t>Idea generation</a:t>
            </a:r>
          </a:p>
        </p:txBody>
      </p:sp>
      <p:sp>
        <p:nvSpPr>
          <p:cNvPr id="89108" name="Rectangle 20"/>
          <p:cNvSpPr>
            <a:spLocks noChangeArrowheads="1"/>
          </p:cNvSpPr>
          <p:nvPr/>
        </p:nvSpPr>
        <p:spPr bwMode="auto">
          <a:xfrm>
            <a:off x="2286000" y="2769200"/>
            <a:ext cx="3036888" cy="901700"/>
          </a:xfrm>
          <a:prstGeom prst="rect">
            <a:avLst/>
          </a:prstGeom>
          <a:gradFill rotWithShape="0">
            <a:gsLst>
              <a:gs pos="0">
                <a:srgbClr val="FFDBA6">
                  <a:gamma/>
                  <a:tint val="40000"/>
                  <a:invGamma/>
                </a:srgbClr>
              </a:gs>
              <a:gs pos="100000">
                <a:srgbClr val="FFDBA6"/>
              </a:gs>
            </a:gsLst>
            <a:path path="shape">
              <a:fillToRect l="50000" t="50000" r="50000" b="50000"/>
            </a:path>
          </a:gradFill>
          <a:ln w="12700">
            <a:solidFill>
              <a:schemeClr val="tx1"/>
            </a:solidFill>
            <a:miter lim="800000"/>
            <a:headEnd/>
            <a:tailEnd/>
          </a:ln>
          <a:effectLst>
            <a:outerShdw blurRad="63500" dist="107763" dir="2700000" algn="ctr" rotWithShape="0">
              <a:schemeClr val="bg2">
                <a:alpha val="74998"/>
              </a:schemeClr>
            </a:outerShdw>
          </a:effectLst>
        </p:spPr>
        <p:txBody>
          <a:bodyPr wrap="none" lIns="90488" tIns="44450" rIns="90488" bIns="44450" anchorCtr="1"/>
          <a:lstStyle/>
          <a:p>
            <a:pPr eaLnBrk="0" hangingPunct="0">
              <a:lnSpc>
                <a:spcPct val="85000"/>
              </a:lnSpc>
              <a:defRPr/>
            </a:pPr>
            <a:r>
              <a:rPr lang="en-US" sz="2000">
                <a:solidFill>
                  <a:srgbClr val="00279F"/>
                </a:solidFill>
                <a:latin typeface="+mj-lt"/>
                <a:ea typeface="+mn-ea"/>
              </a:rPr>
              <a:t>Screening and evaluation</a:t>
            </a:r>
          </a:p>
        </p:txBody>
      </p:sp>
      <p:sp>
        <p:nvSpPr>
          <p:cNvPr id="89109" name="Rectangle 21"/>
          <p:cNvSpPr>
            <a:spLocks noChangeArrowheads="1"/>
          </p:cNvSpPr>
          <p:nvPr/>
        </p:nvSpPr>
        <p:spPr bwMode="auto">
          <a:xfrm>
            <a:off x="3124200" y="3150200"/>
            <a:ext cx="3036888" cy="901700"/>
          </a:xfrm>
          <a:prstGeom prst="rect">
            <a:avLst/>
          </a:prstGeom>
          <a:gradFill rotWithShape="0">
            <a:gsLst>
              <a:gs pos="0">
                <a:srgbClr val="F88A7A">
                  <a:gamma/>
                  <a:tint val="70196"/>
                  <a:invGamma/>
                </a:srgbClr>
              </a:gs>
              <a:gs pos="100000">
                <a:srgbClr val="F88A7A"/>
              </a:gs>
            </a:gsLst>
            <a:path path="shape">
              <a:fillToRect l="50000" t="50000" r="50000" b="50000"/>
            </a:path>
          </a:gradFill>
          <a:ln w="12700">
            <a:solidFill>
              <a:schemeClr val="tx1"/>
            </a:solidFill>
            <a:miter lim="800000"/>
            <a:headEnd/>
            <a:tailEnd/>
          </a:ln>
          <a:effectLst>
            <a:outerShdw blurRad="63500" dist="107763" dir="2700000" algn="ctr" rotWithShape="0">
              <a:schemeClr val="bg2">
                <a:alpha val="74998"/>
              </a:schemeClr>
            </a:outerShdw>
          </a:effectLst>
        </p:spPr>
        <p:txBody>
          <a:bodyPr wrap="none" lIns="90488" tIns="44450" rIns="90488" bIns="44450" anchorCtr="1"/>
          <a:lstStyle/>
          <a:p>
            <a:pPr eaLnBrk="0" hangingPunct="0">
              <a:lnSpc>
                <a:spcPct val="85000"/>
              </a:lnSpc>
              <a:defRPr/>
            </a:pPr>
            <a:r>
              <a:rPr lang="en-US" sz="2000">
                <a:solidFill>
                  <a:srgbClr val="00279F"/>
                </a:solidFill>
                <a:latin typeface="+mj-lt"/>
                <a:ea typeface="+mn-ea"/>
              </a:rPr>
              <a:t>Business analysis</a:t>
            </a:r>
          </a:p>
        </p:txBody>
      </p:sp>
      <p:sp>
        <p:nvSpPr>
          <p:cNvPr id="89110" name="Rectangle 22"/>
          <p:cNvSpPr>
            <a:spLocks noChangeArrowheads="1"/>
          </p:cNvSpPr>
          <p:nvPr/>
        </p:nvSpPr>
        <p:spPr bwMode="auto">
          <a:xfrm>
            <a:off x="3886200" y="3607400"/>
            <a:ext cx="3036888" cy="901700"/>
          </a:xfrm>
          <a:prstGeom prst="rect">
            <a:avLst/>
          </a:prstGeom>
          <a:gradFill rotWithShape="0">
            <a:gsLst>
              <a:gs pos="0">
                <a:srgbClr val="B9878B">
                  <a:gamma/>
                  <a:tint val="70196"/>
                  <a:invGamma/>
                </a:srgbClr>
              </a:gs>
              <a:gs pos="100000">
                <a:srgbClr val="B9878B"/>
              </a:gs>
            </a:gsLst>
            <a:path path="shape">
              <a:fillToRect l="50000" t="50000" r="50000" b="50000"/>
            </a:path>
          </a:gradFill>
          <a:ln w="12700">
            <a:solidFill>
              <a:schemeClr val="tx1"/>
            </a:solidFill>
            <a:miter lim="800000"/>
            <a:headEnd/>
            <a:tailEnd/>
          </a:ln>
          <a:effectLst>
            <a:outerShdw blurRad="63500" dist="107763" dir="2700000" algn="ctr" rotWithShape="0">
              <a:schemeClr val="bg2">
                <a:alpha val="74998"/>
              </a:schemeClr>
            </a:outerShdw>
          </a:effectLst>
        </p:spPr>
        <p:txBody>
          <a:bodyPr wrap="none" lIns="90488" tIns="44450" rIns="90488" bIns="44450" anchorCtr="1"/>
          <a:lstStyle/>
          <a:p>
            <a:pPr eaLnBrk="0" hangingPunct="0">
              <a:lnSpc>
                <a:spcPct val="85000"/>
              </a:lnSpc>
              <a:defRPr/>
            </a:pPr>
            <a:r>
              <a:rPr lang="en-US" sz="2000">
                <a:solidFill>
                  <a:srgbClr val="00279F"/>
                </a:solidFill>
                <a:latin typeface="+mj-lt"/>
                <a:ea typeface="+mn-ea"/>
              </a:rPr>
              <a:t>Development</a:t>
            </a:r>
          </a:p>
        </p:txBody>
      </p:sp>
      <p:sp>
        <p:nvSpPr>
          <p:cNvPr id="89111" name="Rectangle 23"/>
          <p:cNvSpPr>
            <a:spLocks noChangeArrowheads="1"/>
          </p:cNvSpPr>
          <p:nvPr/>
        </p:nvSpPr>
        <p:spPr bwMode="auto">
          <a:xfrm>
            <a:off x="4800600" y="4064600"/>
            <a:ext cx="3035300" cy="825500"/>
          </a:xfrm>
          <a:prstGeom prst="rect">
            <a:avLst/>
          </a:prstGeom>
          <a:gradFill rotWithShape="0">
            <a:gsLst>
              <a:gs pos="0">
                <a:srgbClr val="E6D2BE">
                  <a:gamma/>
                  <a:tint val="70196"/>
                  <a:invGamma/>
                </a:srgbClr>
              </a:gs>
              <a:gs pos="100000">
                <a:srgbClr val="E6D2BE"/>
              </a:gs>
            </a:gsLst>
            <a:path path="shape">
              <a:fillToRect l="50000" t="50000" r="50000" b="50000"/>
            </a:path>
          </a:gradFill>
          <a:ln w="12700">
            <a:solidFill>
              <a:schemeClr val="tx1"/>
            </a:solidFill>
            <a:miter lim="800000"/>
            <a:headEnd/>
            <a:tailEnd/>
          </a:ln>
          <a:effectLst>
            <a:outerShdw blurRad="63500" dist="107763" dir="2700000" algn="ctr" rotWithShape="0">
              <a:schemeClr val="bg2">
                <a:alpha val="74998"/>
              </a:schemeClr>
            </a:outerShdw>
          </a:effectLst>
        </p:spPr>
        <p:txBody>
          <a:bodyPr wrap="none" lIns="90488" tIns="44450" rIns="90488" bIns="44450" anchorCtr="1"/>
          <a:lstStyle/>
          <a:p>
            <a:pPr eaLnBrk="0" hangingPunct="0">
              <a:lnSpc>
                <a:spcPct val="85000"/>
              </a:lnSpc>
              <a:defRPr/>
            </a:pPr>
            <a:r>
              <a:rPr lang="en-US" sz="2000">
                <a:solidFill>
                  <a:srgbClr val="00279F"/>
                </a:solidFill>
                <a:latin typeface="+mj-lt"/>
                <a:ea typeface="+mn-ea"/>
              </a:rPr>
              <a:t>Market testing</a:t>
            </a:r>
          </a:p>
        </p:txBody>
      </p:sp>
      <p:sp>
        <p:nvSpPr>
          <p:cNvPr id="89112" name="Rectangle 24"/>
          <p:cNvSpPr>
            <a:spLocks noChangeArrowheads="1"/>
          </p:cNvSpPr>
          <p:nvPr/>
        </p:nvSpPr>
        <p:spPr bwMode="auto">
          <a:xfrm>
            <a:off x="5562600" y="4521800"/>
            <a:ext cx="3035300" cy="901700"/>
          </a:xfrm>
          <a:prstGeom prst="rect">
            <a:avLst/>
          </a:prstGeom>
          <a:gradFill rotWithShape="0">
            <a:gsLst>
              <a:gs pos="0">
                <a:srgbClr val="80B2FC"/>
              </a:gs>
              <a:gs pos="100000">
                <a:srgbClr val="80B2FC">
                  <a:gamma/>
                  <a:tint val="45490"/>
                  <a:invGamma/>
                </a:srgbClr>
              </a:gs>
            </a:gsLst>
            <a:path path="shape">
              <a:fillToRect l="50000" t="50000" r="50000" b="50000"/>
            </a:path>
          </a:gradFill>
          <a:ln w="12700">
            <a:solidFill>
              <a:schemeClr val="tx1"/>
            </a:solidFill>
            <a:miter lim="800000"/>
            <a:headEnd/>
            <a:tailEnd/>
          </a:ln>
          <a:effectLst>
            <a:outerShdw blurRad="63500" dist="107763" dir="2700000" algn="ctr" rotWithShape="0">
              <a:schemeClr val="bg2">
                <a:alpha val="74998"/>
              </a:schemeClr>
            </a:outerShdw>
          </a:effectLst>
        </p:spPr>
        <p:txBody>
          <a:bodyPr wrap="none" lIns="90488" tIns="44450" rIns="90488" bIns="44450" anchor="ctr" anchorCtr="1"/>
          <a:lstStyle/>
          <a:p>
            <a:pPr eaLnBrk="0" hangingPunct="0">
              <a:lnSpc>
                <a:spcPct val="85000"/>
              </a:lnSpc>
              <a:defRPr/>
            </a:pPr>
            <a:r>
              <a:rPr lang="en-US" sz="2000">
                <a:solidFill>
                  <a:srgbClr val="00279F"/>
                </a:solidFill>
                <a:latin typeface="+mj-lt"/>
                <a:ea typeface="+mn-ea"/>
              </a:rPr>
              <a:t>Commercialization</a:t>
            </a:r>
          </a:p>
        </p:txBody>
      </p:sp>
      <p:sp>
        <p:nvSpPr>
          <p:cNvPr id="20490" name="Rectangle 25"/>
          <p:cNvSpPr>
            <a:spLocks noChangeArrowheads="1"/>
          </p:cNvSpPr>
          <p:nvPr/>
        </p:nvSpPr>
        <p:spPr bwMode="auto">
          <a:xfrm>
            <a:off x="969367" y="4980410"/>
            <a:ext cx="3460244" cy="459100"/>
          </a:xfrm>
          <a:prstGeom prst="rect">
            <a:avLst/>
          </a:prstGeom>
          <a:noFill/>
          <a:ln w="12700">
            <a:noFill/>
            <a:miter lim="800000"/>
            <a:headEnd/>
            <a:tailEnd/>
          </a:ln>
        </p:spPr>
        <p:txBody>
          <a:bodyPr wrap="none" lIns="90488" tIns="44450" rIns="90488" bIns="44450">
            <a:prstTxWarp prst="textNoShape">
              <a:avLst/>
            </a:prstTxWarp>
            <a:spAutoFit/>
          </a:bodyPr>
          <a:lstStyle/>
          <a:p>
            <a:pPr eaLnBrk="0" hangingPunct="0"/>
            <a:r>
              <a:rPr lang="en-US" sz="2400" dirty="0">
                <a:solidFill>
                  <a:srgbClr val="00279F"/>
                </a:solidFill>
                <a:latin typeface="+mj-lt"/>
              </a:rPr>
              <a:t>Commercialized products</a:t>
            </a:r>
          </a:p>
        </p:txBody>
      </p:sp>
      <p:sp>
        <p:nvSpPr>
          <p:cNvPr id="20491" name="Line 26"/>
          <p:cNvSpPr>
            <a:spLocks noChangeShapeType="1"/>
          </p:cNvSpPr>
          <p:nvPr/>
        </p:nvSpPr>
        <p:spPr bwMode="auto">
          <a:xfrm>
            <a:off x="246063" y="2578700"/>
            <a:ext cx="3275012" cy="2125663"/>
          </a:xfrm>
          <a:prstGeom prst="line">
            <a:avLst/>
          </a:prstGeom>
          <a:noFill/>
          <a:ln w="25400">
            <a:solidFill>
              <a:schemeClr val="folHlink"/>
            </a:solidFill>
            <a:round/>
            <a:headEnd/>
            <a:tailEnd type="triangle" w="med" len="med"/>
          </a:ln>
        </p:spPr>
        <p:txBody>
          <a:bodyPr wrap="none" anchor="ctr">
            <a:prstTxWarp prst="textNoShape">
              <a:avLst/>
            </a:prstTxWarp>
          </a:bodyPr>
          <a:lstStyle/>
          <a:p>
            <a:endParaRPr lang="en-US">
              <a:latin typeface="+mj-lt"/>
            </a:endParaRPr>
          </a:p>
        </p:txBody>
      </p:sp>
      <p:sp>
        <p:nvSpPr>
          <p:cNvPr id="20492" name="Line 27"/>
          <p:cNvSpPr>
            <a:spLocks noChangeShapeType="1"/>
          </p:cNvSpPr>
          <p:nvPr/>
        </p:nvSpPr>
        <p:spPr bwMode="auto">
          <a:xfrm>
            <a:off x="5597525" y="2400900"/>
            <a:ext cx="3275013" cy="2125663"/>
          </a:xfrm>
          <a:prstGeom prst="line">
            <a:avLst/>
          </a:prstGeom>
          <a:noFill/>
          <a:ln w="25400">
            <a:solidFill>
              <a:schemeClr val="folHlink"/>
            </a:solidFill>
            <a:round/>
            <a:headEnd/>
            <a:tailEnd type="triangle" w="med" len="med"/>
          </a:ln>
        </p:spPr>
        <p:txBody>
          <a:bodyPr wrap="none" anchor="ctr">
            <a:prstTxWarp prst="textNoShape">
              <a:avLst/>
            </a:prstTxWarp>
          </a:bodyPr>
          <a:lstStyle/>
          <a:p>
            <a:endParaRPr lang="en-US">
              <a:latin typeface="+mj-lt"/>
            </a:endParaRPr>
          </a:p>
        </p:txBody>
      </p:sp>
      <p:sp>
        <p:nvSpPr>
          <p:cNvPr id="13"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26</a:t>
            </a:fld>
            <a:endParaRPr lang="en-US"/>
          </a:p>
        </p:txBody>
      </p:sp>
      <p:sp>
        <p:nvSpPr>
          <p:cNvPr id="14" name="Footer Placeholder 4"/>
          <p:cNvSpPr>
            <a:spLocks noGrp="1"/>
          </p:cNvSpPr>
          <p:nvPr>
            <p:ph type="ftr" sz="quarter" idx="3"/>
          </p:nvPr>
        </p:nvSpPr>
        <p:spPr>
          <a:xfrm>
            <a:off x="914400" y="6205190"/>
            <a:ext cx="3962400" cy="457200"/>
          </a:xfrm>
        </p:spPr>
        <p:txBody>
          <a:bodyPr/>
          <a:lstStyle/>
          <a:p>
            <a:r>
              <a:rPr lang="en-US" dirty="0" smtClean="0"/>
              <a:t>Dr. Morgan K. Ward</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44475" y="274638"/>
            <a:ext cx="7772400" cy="1143000"/>
          </a:xfrm>
        </p:spPr>
        <p:txBody>
          <a:bodyPr/>
          <a:lstStyle/>
          <a:p>
            <a:pPr eaLnBrk="1" hangingPunct="1"/>
            <a:r>
              <a:rPr lang="en-US" dirty="0" smtClean="0"/>
              <a:t>Idea Generation: Sources</a:t>
            </a:r>
            <a:endParaRPr lang="en-US" dirty="0"/>
          </a:p>
        </p:txBody>
      </p:sp>
      <p:sp>
        <p:nvSpPr>
          <p:cNvPr id="92163" name="Rectangle 3"/>
          <p:cNvSpPr>
            <a:spLocks noGrp="1" noChangeArrowheads="1"/>
          </p:cNvSpPr>
          <p:nvPr>
            <p:ph type="body" idx="1"/>
          </p:nvPr>
        </p:nvSpPr>
        <p:spPr>
          <a:xfrm>
            <a:off x="1447800" y="1600200"/>
            <a:ext cx="8477250" cy="4610100"/>
          </a:xfrm>
        </p:spPr>
        <p:txBody>
          <a:bodyPr>
            <a:normAutofit/>
          </a:bodyPr>
          <a:lstStyle/>
          <a:p>
            <a:pPr eaLnBrk="1" hangingPunct="1">
              <a:lnSpc>
                <a:spcPct val="90000"/>
              </a:lnSpc>
            </a:pPr>
            <a:r>
              <a:rPr lang="en-US" sz="2800" dirty="0">
                <a:solidFill>
                  <a:srgbClr val="000000"/>
                </a:solidFill>
                <a:latin typeface="+mj-lt"/>
              </a:rPr>
              <a:t>Technology</a:t>
            </a:r>
          </a:p>
          <a:p>
            <a:pPr eaLnBrk="1" hangingPunct="1">
              <a:lnSpc>
                <a:spcPct val="90000"/>
              </a:lnSpc>
            </a:pPr>
            <a:r>
              <a:rPr lang="en-US" sz="2800" dirty="0" smtClean="0">
                <a:solidFill>
                  <a:srgbClr val="000000"/>
                </a:solidFill>
                <a:latin typeface="+mj-lt"/>
              </a:rPr>
              <a:t>Market </a:t>
            </a:r>
            <a:r>
              <a:rPr lang="en-US" sz="2800" dirty="0">
                <a:solidFill>
                  <a:srgbClr val="000000"/>
                </a:solidFill>
                <a:latin typeface="+mj-lt"/>
              </a:rPr>
              <a:t>needs and user solutions</a:t>
            </a:r>
          </a:p>
          <a:p>
            <a:pPr lvl="1" eaLnBrk="1" hangingPunct="1">
              <a:lnSpc>
                <a:spcPct val="90000"/>
              </a:lnSpc>
            </a:pPr>
            <a:r>
              <a:rPr lang="en-US" sz="2400" i="1" dirty="0" smtClean="0">
                <a:solidFill>
                  <a:srgbClr val="000000"/>
                </a:solidFill>
                <a:latin typeface="+mj-lt"/>
              </a:rPr>
              <a:t>Tide Pods (people don’t like mess of pouring)</a:t>
            </a:r>
            <a:endParaRPr lang="en-US" sz="2400" i="1" dirty="0">
              <a:solidFill>
                <a:srgbClr val="000000"/>
              </a:solidFill>
              <a:latin typeface="+mj-lt"/>
            </a:endParaRPr>
          </a:p>
          <a:p>
            <a:pPr eaLnBrk="1" hangingPunct="1">
              <a:lnSpc>
                <a:spcPct val="90000"/>
              </a:lnSpc>
            </a:pPr>
            <a:r>
              <a:rPr lang="en-US" sz="2800" dirty="0" smtClean="0">
                <a:solidFill>
                  <a:srgbClr val="000000"/>
                </a:solidFill>
                <a:latin typeface="+mj-lt"/>
              </a:rPr>
              <a:t>Competitors </a:t>
            </a:r>
            <a:r>
              <a:rPr lang="en-US" sz="2800" dirty="0">
                <a:solidFill>
                  <a:srgbClr val="000000"/>
                </a:solidFill>
                <a:latin typeface="+mj-lt"/>
              </a:rPr>
              <a:t>and other firms</a:t>
            </a:r>
          </a:p>
          <a:p>
            <a:pPr lvl="1" eaLnBrk="1" hangingPunct="1">
              <a:lnSpc>
                <a:spcPct val="90000"/>
              </a:lnSpc>
            </a:pPr>
            <a:r>
              <a:rPr lang="en-US" sz="2400" i="1" dirty="0" smtClean="0">
                <a:solidFill>
                  <a:srgbClr val="000000"/>
                </a:solidFill>
                <a:latin typeface="+mj-lt"/>
              </a:rPr>
              <a:t>Facebook </a:t>
            </a:r>
            <a:r>
              <a:rPr lang="en-US" sz="2400" i="1" dirty="0" smtClean="0">
                <a:solidFill>
                  <a:srgbClr val="000000"/>
                </a:solidFill>
                <a:latin typeface="+mj-lt"/>
                <a:sym typeface="Wingdings" pitchFamily="2" charset="2"/>
              </a:rPr>
              <a:t></a:t>
            </a:r>
            <a:r>
              <a:rPr lang="en-US" sz="2400" i="1" dirty="0" smtClean="0">
                <a:solidFill>
                  <a:srgbClr val="000000"/>
                </a:solidFill>
                <a:latin typeface="+mj-lt"/>
              </a:rPr>
              <a:t> Google+, Diaspora</a:t>
            </a:r>
            <a:endParaRPr lang="en-US" sz="2400" i="1" dirty="0">
              <a:solidFill>
                <a:srgbClr val="000000"/>
              </a:solidFill>
              <a:latin typeface="+mj-lt"/>
            </a:endParaRPr>
          </a:p>
          <a:p>
            <a:pPr eaLnBrk="1" hangingPunct="1">
              <a:lnSpc>
                <a:spcPct val="90000"/>
              </a:lnSpc>
            </a:pPr>
            <a:r>
              <a:rPr lang="en-US" sz="2800" dirty="0">
                <a:solidFill>
                  <a:srgbClr val="000000"/>
                </a:solidFill>
                <a:latin typeface="+mj-lt"/>
              </a:rPr>
              <a:t>Management and employees</a:t>
            </a:r>
          </a:p>
          <a:p>
            <a:pPr lvl="1" eaLnBrk="1" hangingPunct="1">
              <a:lnSpc>
                <a:spcPct val="90000"/>
              </a:lnSpc>
            </a:pPr>
            <a:r>
              <a:rPr lang="en-US" sz="2400" i="1" dirty="0" err="1">
                <a:solidFill>
                  <a:srgbClr val="000000"/>
                </a:solidFill>
                <a:latin typeface="+mj-lt"/>
              </a:rPr>
              <a:t>TI’s</a:t>
            </a:r>
            <a:r>
              <a:rPr lang="en-US" sz="2400" i="1" dirty="0">
                <a:solidFill>
                  <a:srgbClr val="000000"/>
                </a:solidFill>
                <a:latin typeface="+mj-lt"/>
              </a:rPr>
              <a:t> Speak ’n’ Spell toys</a:t>
            </a:r>
          </a:p>
          <a:p>
            <a:pPr eaLnBrk="1" hangingPunct="1">
              <a:lnSpc>
                <a:spcPct val="90000"/>
              </a:lnSpc>
            </a:pPr>
            <a:r>
              <a:rPr lang="en-US" sz="2800" dirty="0">
                <a:solidFill>
                  <a:srgbClr val="000000"/>
                </a:solidFill>
                <a:latin typeface="+mj-lt"/>
              </a:rPr>
              <a:t>Environmental changes</a:t>
            </a:r>
          </a:p>
          <a:p>
            <a:pPr lvl="1" eaLnBrk="1" hangingPunct="1">
              <a:lnSpc>
                <a:spcPct val="90000"/>
              </a:lnSpc>
            </a:pPr>
            <a:r>
              <a:rPr lang="en-US" sz="2400" i="1" dirty="0">
                <a:solidFill>
                  <a:srgbClr val="000000"/>
                </a:solidFill>
                <a:latin typeface="+mj-lt"/>
              </a:rPr>
              <a:t>TSA approved locks for travel</a:t>
            </a:r>
          </a:p>
          <a:p>
            <a:pPr eaLnBrk="1" hangingPunct="1">
              <a:lnSpc>
                <a:spcPct val="90000"/>
              </a:lnSpc>
            </a:pPr>
            <a:endParaRPr lang="en-US" sz="2800" i="1" dirty="0">
              <a:solidFill>
                <a:srgbClr val="000000"/>
              </a:solidFill>
              <a:latin typeface="+mj-lt"/>
            </a:endParaRPr>
          </a:p>
        </p:txBody>
      </p:sp>
      <p:pic>
        <p:nvPicPr>
          <p:cNvPr id="92167" name="Picture 7" descr="tsalock"/>
          <p:cNvPicPr>
            <a:picLocks noChangeAspect="1" noChangeArrowheads="1"/>
          </p:cNvPicPr>
          <p:nvPr/>
        </p:nvPicPr>
        <p:blipFill>
          <a:blip r:embed="rId3"/>
          <a:srcRect/>
          <a:stretch>
            <a:fillRect/>
          </a:stretch>
        </p:blipFill>
        <p:spPr bwMode="auto">
          <a:xfrm>
            <a:off x="244475" y="4516587"/>
            <a:ext cx="1203325" cy="1600200"/>
          </a:xfrm>
          <a:prstGeom prst="rect">
            <a:avLst/>
          </a:prstGeom>
          <a:noFill/>
          <a:ln w="9525">
            <a:noFill/>
            <a:miter lim="800000"/>
            <a:headEnd/>
            <a:tailEnd/>
          </a:ln>
        </p:spPr>
      </p:pic>
      <p:pic>
        <p:nvPicPr>
          <p:cNvPr id="92169" name="Picture 9" descr="tispeaknspell"/>
          <p:cNvPicPr>
            <a:picLocks noChangeAspect="1" noChangeArrowheads="1"/>
          </p:cNvPicPr>
          <p:nvPr/>
        </p:nvPicPr>
        <p:blipFill>
          <a:blip r:embed="rId4"/>
          <a:srcRect/>
          <a:stretch>
            <a:fillRect/>
          </a:stretch>
        </p:blipFill>
        <p:spPr bwMode="auto">
          <a:xfrm>
            <a:off x="6400800" y="3976686"/>
            <a:ext cx="2286000" cy="1685925"/>
          </a:xfrm>
          <a:prstGeom prst="rect">
            <a:avLst/>
          </a:prstGeom>
          <a:noFill/>
          <a:ln w="9525">
            <a:noFill/>
            <a:miter lim="800000"/>
            <a:headEnd/>
            <a:tailEnd/>
          </a:ln>
        </p:spPr>
      </p:pic>
      <p:sp>
        <p:nvSpPr>
          <p:cNvPr id="8"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27</a:t>
            </a:fld>
            <a:endParaRPr lang="en-US"/>
          </a:p>
        </p:txBody>
      </p:sp>
      <p:sp>
        <p:nvSpPr>
          <p:cNvPr id="9"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4046" y="678731"/>
            <a:ext cx="1985657" cy="18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00" y="3345015"/>
            <a:ext cx="987300" cy="371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6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6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6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6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163">
                                            <p:txEl>
                                              <p:pRg st="6" end="6"/>
                                            </p:txEl>
                                          </p:spTgt>
                                        </p:tgtEl>
                                        <p:attrNameLst>
                                          <p:attrName>style.visibility</p:attrName>
                                        </p:attrNameLst>
                                      </p:cBhvr>
                                      <p:to>
                                        <p:strVal val="visible"/>
                                      </p:to>
                                    </p:set>
                                  </p:childTnLst>
                                </p:cTn>
                              </p:par>
                              <p:par>
                                <p:cTn id="25" presetID="5" presetClass="entr" presetSubtype="10" fill="hold" nodeType="withEffect">
                                  <p:stCondLst>
                                    <p:cond delay="0"/>
                                  </p:stCondLst>
                                  <p:childTnLst>
                                    <p:set>
                                      <p:cBhvr>
                                        <p:cTn id="26" dur="1" fill="hold">
                                          <p:stCondLst>
                                            <p:cond delay="0"/>
                                          </p:stCondLst>
                                        </p:cTn>
                                        <p:tgtEl>
                                          <p:spTgt spid="92169"/>
                                        </p:tgtEl>
                                        <p:attrNameLst>
                                          <p:attrName>style.visibility</p:attrName>
                                        </p:attrNameLst>
                                      </p:cBhvr>
                                      <p:to>
                                        <p:strVal val="visible"/>
                                      </p:to>
                                    </p:set>
                                    <p:animEffect transition="in" filter="checkerboard(across)">
                                      <p:cBhvr>
                                        <p:cTn id="27" dur="500"/>
                                        <p:tgtEl>
                                          <p:spTgt spid="921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2163">
                                            <p:txEl>
                                              <p:pRg st="7" end="7"/>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2163">
                                            <p:txEl>
                                              <p:pRg st="8" end="8"/>
                                            </p:txEl>
                                          </p:spTgt>
                                        </p:tgtEl>
                                        <p:attrNameLst>
                                          <p:attrName>style.visibility</p:attrName>
                                        </p:attrNameLst>
                                      </p:cBhvr>
                                      <p:to>
                                        <p:strVal val="visible"/>
                                      </p:to>
                                    </p:set>
                                  </p:childTnLst>
                                </p:cTn>
                              </p:par>
                              <p:par>
                                <p:cTn id="34" presetID="5" presetClass="entr" presetSubtype="10" fill="hold" nodeType="withEffect">
                                  <p:stCondLst>
                                    <p:cond delay="0"/>
                                  </p:stCondLst>
                                  <p:childTnLst>
                                    <p:set>
                                      <p:cBhvr>
                                        <p:cTn id="35" dur="1" fill="hold">
                                          <p:stCondLst>
                                            <p:cond delay="0"/>
                                          </p:stCondLst>
                                        </p:cTn>
                                        <p:tgtEl>
                                          <p:spTgt spid="92167"/>
                                        </p:tgtEl>
                                        <p:attrNameLst>
                                          <p:attrName>style.visibility</p:attrName>
                                        </p:attrNameLst>
                                      </p:cBhvr>
                                      <p:to>
                                        <p:strVal val="visible"/>
                                      </p:to>
                                    </p:set>
                                    <p:animEffect transition="in" filter="checkerboard(across)">
                                      <p:cBhvr>
                                        <p:cTn id="36" dur="500"/>
                                        <p:tgtEl>
                                          <p:spTgt spid="92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Screening and Evaluation</a:t>
            </a:r>
          </a:p>
        </p:txBody>
      </p:sp>
      <p:sp>
        <p:nvSpPr>
          <p:cNvPr id="153603" name="Rectangle 3"/>
          <p:cNvSpPr>
            <a:spLocks noGrp="1" noChangeArrowheads="1"/>
          </p:cNvSpPr>
          <p:nvPr>
            <p:ph type="body" idx="1"/>
          </p:nvPr>
        </p:nvSpPr>
        <p:spPr>
          <a:xfrm>
            <a:off x="228600" y="1571155"/>
            <a:ext cx="5715000" cy="4495800"/>
          </a:xfrm>
        </p:spPr>
        <p:txBody>
          <a:bodyPr>
            <a:normAutofit lnSpcReduction="10000"/>
          </a:bodyPr>
          <a:lstStyle/>
          <a:p>
            <a:pPr eaLnBrk="1" hangingPunct="1"/>
            <a:r>
              <a:rPr lang="en-US" sz="2800" dirty="0" smtClean="0">
                <a:latin typeface="+mj-lt"/>
              </a:rPr>
              <a:t>Internal</a:t>
            </a:r>
          </a:p>
          <a:p>
            <a:pPr lvl="1"/>
            <a:r>
              <a:rPr lang="en-US" dirty="0" smtClean="0">
                <a:latin typeface="+mj-lt"/>
              </a:rPr>
              <a:t>Professional Product testers</a:t>
            </a:r>
            <a:endParaRPr lang="en-US" dirty="0">
              <a:latin typeface="+mj-lt"/>
            </a:endParaRPr>
          </a:p>
          <a:p>
            <a:pPr eaLnBrk="1" hangingPunct="1"/>
            <a:endParaRPr lang="en-US" sz="2800" dirty="0">
              <a:latin typeface="+mj-lt"/>
            </a:endParaRPr>
          </a:p>
          <a:p>
            <a:pPr eaLnBrk="1" hangingPunct="1"/>
            <a:r>
              <a:rPr lang="en-US" sz="2800" dirty="0">
                <a:latin typeface="+mj-lt"/>
              </a:rPr>
              <a:t>External: Concept testing</a:t>
            </a:r>
          </a:p>
          <a:p>
            <a:pPr lvl="1" eaLnBrk="1" hangingPunct="1"/>
            <a:r>
              <a:rPr lang="en-US" sz="1600" dirty="0">
                <a:latin typeface="+mj-lt"/>
              </a:rPr>
              <a:t>The product is a lightweight electric scooter that can be easily folded and taken with you inside a building or on public transportation. </a:t>
            </a:r>
          </a:p>
          <a:p>
            <a:pPr lvl="1" eaLnBrk="1" hangingPunct="1"/>
            <a:r>
              <a:rPr lang="en-US" sz="1600" dirty="0">
                <a:latin typeface="+mj-lt"/>
              </a:rPr>
              <a:t>The scooter weighs about 25 pounds. It travels at speeds of up to 15 miles per hour and can go about 12 miles on a single charge. </a:t>
            </a:r>
          </a:p>
          <a:p>
            <a:pPr lvl="1" eaLnBrk="1" hangingPunct="1"/>
            <a:r>
              <a:rPr lang="en-US" sz="1600" dirty="0">
                <a:latin typeface="+mj-lt"/>
              </a:rPr>
              <a:t>The scooter can be recharged in about two hours from a standard electric outlet. </a:t>
            </a:r>
          </a:p>
          <a:p>
            <a:pPr lvl="1" eaLnBrk="1" hangingPunct="1"/>
            <a:r>
              <a:rPr lang="en-US" sz="1600" dirty="0">
                <a:latin typeface="+mj-lt"/>
              </a:rPr>
              <a:t>The scooter is easy to ride and has simple controls — just an accelerator button and a brake.</a:t>
            </a:r>
          </a:p>
        </p:txBody>
      </p:sp>
      <p:pic>
        <p:nvPicPr>
          <p:cNvPr id="153621" name="Picture 21"/>
          <p:cNvPicPr>
            <a:picLocks noChangeAspect="1" noChangeArrowheads="1"/>
          </p:cNvPicPr>
          <p:nvPr/>
        </p:nvPicPr>
        <p:blipFill>
          <a:blip r:embed="rId2"/>
          <a:srcRect/>
          <a:stretch>
            <a:fillRect/>
          </a:stretch>
        </p:blipFill>
        <p:spPr bwMode="auto">
          <a:xfrm>
            <a:off x="5867400" y="1342555"/>
            <a:ext cx="2990850" cy="4695825"/>
          </a:xfrm>
          <a:prstGeom prst="rect">
            <a:avLst/>
          </a:prstGeom>
          <a:noFill/>
          <a:ln w="9525">
            <a:noFill/>
            <a:miter lim="800000"/>
            <a:headEnd/>
            <a:tailEnd/>
          </a:ln>
        </p:spPr>
      </p:pic>
      <p:sp>
        <p:nvSpPr>
          <p:cNvPr id="5"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28</a:t>
            </a:fld>
            <a:endParaRPr lang="en-US"/>
          </a:p>
        </p:txBody>
      </p:sp>
      <p:sp>
        <p:nvSpPr>
          <p:cNvPr id="6"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0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0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03">
                                            <p:txEl>
                                              <p:pRg st="7" end="7"/>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53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457200" y="1524000"/>
            <a:ext cx="8229600" cy="4343400"/>
          </a:xfrm>
        </p:spPr>
        <p:txBody>
          <a:bodyPr/>
          <a:lstStyle/>
          <a:p>
            <a:pPr eaLnBrk="1" hangingPunct="1">
              <a:lnSpc>
                <a:spcPct val="90000"/>
              </a:lnSpc>
            </a:pPr>
            <a:r>
              <a:rPr lang="en-US" dirty="0">
                <a:latin typeface="+mj-lt"/>
              </a:rPr>
              <a:t>Business analysis</a:t>
            </a:r>
          </a:p>
          <a:p>
            <a:pPr lvl="1" eaLnBrk="1" hangingPunct="1">
              <a:lnSpc>
                <a:spcPct val="90000"/>
              </a:lnSpc>
            </a:pPr>
            <a:r>
              <a:rPr lang="en-US" dirty="0">
                <a:latin typeface="+mj-lt"/>
              </a:rPr>
              <a:t>Last checkpoint before significant investment</a:t>
            </a:r>
          </a:p>
          <a:p>
            <a:pPr lvl="2" eaLnBrk="1" hangingPunct="1">
              <a:lnSpc>
                <a:spcPct val="90000"/>
              </a:lnSpc>
            </a:pPr>
            <a:r>
              <a:rPr lang="en-US" dirty="0">
                <a:latin typeface="+mj-lt"/>
              </a:rPr>
              <a:t>Create a strategy to bring to market</a:t>
            </a:r>
          </a:p>
          <a:p>
            <a:pPr lvl="2" eaLnBrk="1" hangingPunct="1">
              <a:lnSpc>
                <a:spcPct val="90000"/>
              </a:lnSpc>
            </a:pPr>
            <a:r>
              <a:rPr lang="en-US" dirty="0">
                <a:latin typeface="+mj-lt"/>
              </a:rPr>
              <a:t>Financial analysis</a:t>
            </a:r>
          </a:p>
          <a:p>
            <a:pPr lvl="1" eaLnBrk="1" hangingPunct="1">
              <a:lnSpc>
                <a:spcPct val="90000"/>
              </a:lnSpc>
            </a:pPr>
            <a:endParaRPr lang="en-US" dirty="0">
              <a:latin typeface="+mj-lt"/>
            </a:endParaRPr>
          </a:p>
          <a:p>
            <a:pPr eaLnBrk="1" hangingPunct="1">
              <a:lnSpc>
                <a:spcPct val="90000"/>
              </a:lnSpc>
            </a:pPr>
            <a:r>
              <a:rPr lang="en-US" dirty="0">
                <a:latin typeface="+mj-lt"/>
              </a:rPr>
              <a:t>Development</a:t>
            </a:r>
          </a:p>
          <a:p>
            <a:pPr lvl="1" eaLnBrk="1" hangingPunct="1">
              <a:lnSpc>
                <a:spcPct val="90000"/>
              </a:lnSpc>
            </a:pPr>
            <a:r>
              <a:rPr lang="en-US" dirty="0">
                <a:latin typeface="+mj-lt"/>
              </a:rPr>
              <a:t>Prototype of product</a:t>
            </a:r>
          </a:p>
          <a:p>
            <a:pPr eaLnBrk="1" hangingPunct="1">
              <a:lnSpc>
                <a:spcPct val="90000"/>
              </a:lnSpc>
              <a:buFont typeface="Wingdings" charset="2"/>
              <a:buNone/>
            </a:pPr>
            <a:endParaRPr lang="en-US" dirty="0">
              <a:latin typeface="+mj-lt"/>
            </a:endParaRPr>
          </a:p>
          <a:p>
            <a:pPr eaLnBrk="1" hangingPunct="1">
              <a:lnSpc>
                <a:spcPct val="90000"/>
              </a:lnSpc>
            </a:pPr>
            <a:endParaRPr lang="en-US" dirty="0">
              <a:latin typeface="+mj-lt"/>
            </a:endParaRPr>
          </a:p>
        </p:txBody>
      </p:sp>
      <p:sp>
        <p:nvSpPr>
          <p:cNvPr id="4"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29</a:t>
            </a:fld>
            <a:endParaRPr lang="en-US"/>
          </a:p>
        </p:txBody>
      </p:sp>
      <p:sp>
        <p:nvSpPr>
          <p:cNvPr id="5"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
        <p:nvSpPr>
          <p:cNvPr id="7" name="Rectangle 4"/>
          <p:cNvSpPr txBox="1">
            <a:spLocks noChangeArrowheads="1"/>
          </p:cNvSpPr>
          <p:nvPr/>
        </p:nvSpPr>
        <p:spPr>
          <a:xfrm>
            <a:off x="543411" y="274638"/>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defTabSz="914400"/>
            <a:r>
              <a:rPr lang="en-US" smtClean="0"/>
              <a:t>New Product Development process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Preview</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3</a:t>
            </a:fld>
            <a:endParaRPr lang="en-US"/>
          </a:p>
        </p:txBody>
      </p:sp>
      <p:sp>
        <p:nvSpPr>
          <p:cNvPr id="30" name="Content Placeholder 29"/>
          <p:cNvSpPr>
            <a:spLocks noGrp="1"/>
          </p:cNvSpPr>
          <p:nvPr>
            <p:ph sz="quarter" idx="1"/>
          </p:nvPr>
        </p:nvSpPr>
        <p:spPr/>
        <p:txBody>
          <a:bodyPr>
            <a:normAutofit/>
          </a:bodyPr>
          <a:lstStyle/>
          <a:p>
            <a:r>
              <a:rPr lang="en-US" dirty="0" smtClean="0">
                <a:latin typeface="+mj-lt"/>
              </a:rPr>
              <a:t>The benefits and attributes of a product</a:t>
            </a:r>
          </a:p>
          <a:p>
            <a:r>
              <a:rPr lang="en-US" dirty="0" smtClean="0">
                <a:latin typeface="+mj-lt"/>
              </a:rPr>
              <a:t>Product mixes, product lines, and product item</a:t>
            </a:r>
          </a:p>
          <a:p>
            <a:r>
              <a:rPr lang="en-US" dirty="0" smtClean="0">
                <a:latin typeface="+mj-lt"/>
              </a:rPr>
              <a:t>Types of products</a:t>
            </a:r>
          </a:p>
          <a:p>
            <a:r>
              <a:rPr lang="en-US" dirty="0" smtClean="0">
                <a:latin typeface="+mj-lt"/>
              </a:rPr>
              <a:t>New products</a:t>
            </a:r>
          </a:p>
          <a:p>
            <a:r>
              <a:rPr lang="en-US" dirty="0" smtClean="0">
                <a:latin typeface="+mj-lt"/>
              </a:rPr>
              <a:t>NPD process</a:t>
            </a:r>
          </a:p>
          <a:p>
            <a:r>
              <a:rPr lang="en-US" dirty="0" smtClean="0">
                <a:latin typeface="+mj-lt"/>
              </a:rPr>
              <a:t>Test-marketing</a:t>
            </a:r>
          </a:p>
          <a:p>
            <a:endParaRPr lang="en-US" dirty="0">
              <a:latin typeface="+mj-lt"/>
            </a:endParaRPr>
          </a:p>
        </p:txBody>
      </p:sp>
      <p:sp>
        <p:nvSpPr>
          <p:cNvPr id="5" name="Footer Placeholder 4"/>
          <p:cNvSpPr>
            <a:spLocks noGrp="1"/>
          </p:cNvSpPr>
          <p:nvPr>
            <p:ph type="ftr" sz="quarter" idx="3"/>
          </p:nvPr>
        </p:nvSpPr>
        <p:spPr/>
        <p:txBody>
          <a:bodyPr/>
          <a:lstStyle/>
          <a:p>
            <a:r>
              <a:rPr lang="en-US" smtClean="0"/>
              <a:t>Dr. Morgan K. Ward</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457200" y="1524000"/>
            <a:ext cx="8229600" cy="4343400"/>
          </a:xfrm>
        </p:spPr>
        <p:txBody>
          <a:bodyPr/>
          <a:lstStyle/>
          <a:p>
            <a:pPr eaLnBrk="1" hangingPunct="1">
              <a:lnSpc>
                <a:spcPct val="90000"/>
              </a:lnSpc>
            </a:pPr>
            <a:r>
              <a:rPr lang="en-US" dirty="0">
                <a:latin typeface="+mj-lt"/>
              </a:rPr>
              <a:t>Business analysis</a:t>
            </a:r>
          </a:p>
          <a:p>
            <a:pPr lvl="1" eaLnBrk="1" hangingPunct="1">
              <a:lnSpc>
                <a:spcPct val="90000"/>
              </a:lnSpc>
            </a:pPr>
            <a:r>
              <a:rPr lang="en-US" dirty="0">
                <a:latin typeface="+mj-lt"/>
              </a:rPr>
              <a:t>Last checkpoint before significant investment</a:t>
            </a:r>
          </a:p>
          <a:p>
            <a:pPr lvl="2" eaLnBrk="1" hangingPunct="1">
              <a:lnSpc>
                <a:spcPct val="90000"/>
              </a:lnSpc>
            </a:pPr>
            <a:r>
              <a:rPr lang="en-US" dirty="0">
                <a:latin typeface="+mj-lt"/>
              </a:rPr>
              <a:t>Create a strategy to bring to market</a:t>
            </a:r>
          </a:p>
          <a:p>
            <a:pPr lvl="2" eaLnBrk="1" hangingPunct="1">
              <a:lnSpc>
                <a:spcPct val="90000"/>
              </a:lnSpc>
            </a:pPr>
            <a:r>
              <a:rPr lang="en-US" dirty="0">
                <a:latin typeface="+mj-lt"/>
              </a:rPr>
              <a:t>Financial analysis</a:t>
            </a:r>
          </a:p>
          <a:p>
            <a:pPr lvl="1" eaLnBrk="1" hangingPunct="1">
              <a:lnSpc>
                <a:spcPct val="90000"/>
              </a:lnSpc>
            </a:pPr>
            <a:endParaRPr lang="en-US" dirty="0">
              <a:latin typeface="+mj-lt"/>
            </a:endParaRPr>
          </a:p>
          <a:p>
            <a:pPr eaLnBrk="1" hangingPunct="1">
              <a:lnSpc>
                <a:spcPct val="90000"/>
              </a:lnSpc>
            </a:pPr>
            <a:r>
              <a:rPr lang="en-US" dirty="0">
                <a:latin typeface="+mj-lt"/>
              </a:rPr>
              <a:t>Development</a:t>
            </a:r>
          </a:p>
          <a:p>
            <a:pPr lvl="1" eaLnBrk="1" hangingPunct="1">
              <a:lnSpc>
                <a:spcPct val="90000"/>
              </a:lnSpc>
            </a:pPr>
            <a:r>
              <a:rPr lang="en-US" dirty="0">
                <a:latin typeface="+mj-lt"/>
              </a:rPr>
              <a:t>Prototype of product</a:t>
            </a:r>
          </a:p>
          <a:p>
            <a:pPr eaLnBrk="1" hangingPunct="1">
              <a:lnSpc>
                <a:spcPct val="90000"/>
              </a:lnSpc>
            </a:pPr>
            <a:endParaRPr lang="en-US" dirty="0">
              <a:latin typeface="+mj-lt"/>
            </a:endParaRPr>
          </a:p>
          <a:p>
            <a:pPr eaLnBrk="1" hangingPunct="1">
              <a:lnSpc>
                <a:spcPct val="90000"/>
              </a:lnSpc>
            </a:pPr>
            <a:r>
              <a:rPr lang="en-US" dirty="0">
                <a:latin typeface="+mj-lt"/>
              </a:rPr>
              <a:t>Testing </a:t>
            </a:r>
          </a:p>
          <a:p>
            <a:pPr lvl="1" eaLnBrk="1" hangingPunct="1">
              <a:lnSpc>
                <a:spcPct val="90000"/>
              </a:lnSpc>
            </a:pPr>
            <a:r>
              <a:rPr lang="en-US" dirty="0">
                <a:latin typeface="+mj-lt"/>
              </a:rPr>
              <a:t>Internal and with consumers </a:t>
            </a:r>
          </a:p>
          <a:p>
            <a:pPr eaLnBrk="1" hangingPunct="1">
              <a:lnSpc>
                <a:spcPct val="90000"/>
              </a:lnSpc>
            </a:pPr>
            <a:endParaRPr lang="en-US" dirty="0">
              <a:latin typeface="+mj-lt"/>
            </a:endParaRPr>
          </a:p>
          <a:p>
            <a:pPr eaLnBrk="1" hangingPunct="1">
              <a:lnSpc>
                <a:spcPct val="90000"/>
              </a:lnSpc>
            </a:pPr>
            <a:endParaRPr lang="en-US" dirty="0">
              <a:latin typeface="+mj-lt"/>
            </a:endParaRPr>
          </a:p>
          <a:p>
            <a:pPr eaLnBrk="1" hangingPunct="1">
              <a:lnSpc>
                <a:spcPct val="90000"/>
              </a:lnSpc>
            </a:pPr>
            <a:endParaRPr lang="en-US" dirty="0">
              <a:latin typeface="+mj-lt"/>
            </a:endParaRPr>
          </a:p>
        </p:txBody>
      </p:sp>
      <p:sp>
        <p:nvSpPr>
          <p:cNvPr id="4"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30</a:t>
            </a:fld>
            <a:endParaRPr lang="en-US"/>
          </a:p>
        </p:txBody>
      </p:sp>
      <p:sp>
        <p:nvSpPr>
          <p:cNvPr id="5"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
        <p:nvSpPr>
          <p:cNvPr id="7" name="Rectangle 4"/>
          <p:cNvSpPr>
            <a:spLocks noGrp="1" noChangeArrowheads="1"/>
          </p:cNvSpPr>
          <p:nvPr>
            <p:ph type="title"/>
          </p:nvPr>
        </p:nvSpPr>
        <p:spPr>
          <a:xfrm>
            <a:off x="543411" y="274638"/>
            <a:ext cx="7772400" cy="1143000"/>
          </a:xfrm>
        </p:spPr>
        <p:txBody>
          <a:bodyPr/>
          <a:lstStyle/>
          <a:p>
            <a:pPr eaLnBrk="1" hangingPunct="1"/>
            <a:r>
              <a:rPr lang="en-US" dirty="0" smtClean="0"/>
              <a:t>New Product Development </a:t>
            </a:r>
            <a:r>
              <a:rPr lang="en-US" dirty="0"/>
              <a:t>process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endParaRPr lang="en-US"/>
          </a:p>
        </p:txBody>
      </p:sp>
      <p:sp>
        <p:nvSpPr>
          <p:cNvPr id="24579" name="Content Placeholder 2"/>
          <p:cNvSpPr>
            <a:spLocks noGrp="1"/>
          </p:cNvSpPr>
          <p:nvPr>
            <p:ph idx="1"/>
          </p:nvPr>
        </p:nvSpPr>
        <p:spPr/>
        <p:txBody>
          <a:bodyPr/>
          <a:lstStyle/>
          <a:p>
            <a:endParaRPr lang="en-US"/>
          </a:p>
        </p:txBody>
      </p:sp>
      <p:pic>
        <p:nvPicPr>
          <p:cNvPr id="24580" name="Picture 2"/>
          <p:cNvPicPr>
            <a:picLocks noChangeAspect="1" noChangeArrowheads="1"/>
          </p:cNvPicPr>
          <p:nvPr/>
        </p:nvPicPr>
        <p:blipFill>
          <a:blip r:embed="rId2"/>
          <a:srcRect/>
          <a:stretch>
            <a:fillRect/>
          </a:stretch>
        </p:blipFill>
        <p:spPr bwMode="auto">
          <a:xfrm>
            <a:off x="247650" y="2040591"/>
            <a:ext cx="8515350" cy="4438650"/>
          </a:xfrm>
          <a:prstGeom prst="rect">
            <a:avLst/>
          </a:prstGeom>
          <a:noFill/>
          <a:ln w="9525">
            <a:noFill/>
            <a:miter lim="800000"/>
            <a:headEnd/>
            <a:tailEnd/>
          </a:ln>
          <a:effectLst/>
        </p:spPr>
      </p:pic>
      <p:sp>
        <p:nvSpPr>
          <p:cNvPr id="5"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31</a:t>
            </a:fld>
            <a:endParaRPr lang="en-US"/>
          </a:p>
        </p:txBody>
      </p:sp>
      <p:sp>
        <p:nvSpPr>
          <p:cNvPr id="6"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Tree>
    <p:extLst>
      <p:ext uri="{BB962C8B-B14F-4D97-AF65-F5344CB8AC3E}">
        <p14:creationId xmlns:p14="http://schemas.microsoft.com/office/powerpoint/2010/main" val="25506916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Test marketing</a:t>
            </a:r>
          </a:p>
        </p:txBody>
      </p:sp>
      <p:sp>
        <p:nvSpPr>
          <p:cNvPr id="26627" name="Rectangle 3"/>
          <p:cNvSpPr>
            <a:spLocks noGrp="1" noChangeArrowheads="1"/>
          </p:cNvSpPr>
          <p:nvPr>
            <p:ph type="body" idx="1"/>
          </p:nvPr>
        </p:nvSpPr>
        <p:spPr>
          <a:xfrm>
            <a:off x="457200" y="1676400"/>
            <a:ext cx="8229600" cy="3886200"/>
          </a:xfrm>
        </p:spPr>
        <p:txBody>
          <a:bodyPr/>
          <a:lstStyle/>
          <a:p>
            <a:pPr eaLnBrk="1" hangingPunct="1"/>
            <a:r>
              <a:rPr lang="en-US" dirty="0">
                <a:latin typeface="+mj-lt"/>
              </a:rPr>
              <a:t>Standard</a:t>
            </a:r>
          </a:p>
          <a:p>
            <a:pPr lvl="1" eaLnBrk="1" hangingPunct="1"/>
            <a:r>
              <a:rPr lang="en-US" dirty="0">
                <a:latin typeface="+mj-lt"/>
              </a:rPr>
              <a:t>Full marketing campaign in a few cities</a:t>
            </a:r>
          </a:p>
          <a:p>
            <a:pPr eaLnBrk="1" hangingPunct="1"/>
            <a:r>
              <a:rPr lang="en-US" dirty="0">
                <a:latin typeface="+mj-lt"/>
              </a:rPr>
              <a:t>Controlled</a:t>
            </a:r>
          </a:p>
          <a:p>
            <a:pPr lvl="1" eaLnBrk="1" hangingPunct="1"/>
            <a:r>
              <a:rPr lang="en-US" dirty="0">
                <a:latin typeface="+mj-lt"/>
              </a:rPr>
              <a:t>Limited to a few stores</a:t>
            </a:r>
          </a:p>
          <a:p>
            <a:pPr eaLnBrk="1" hangingPunct="1"/>
            <a:r>
              <a:rPr lang="en-US" dirty="0">
                <a:latin typeface="+mj-lt"/>
              </a:rPr>
              <a:t>Simulated</a:t>
            </a:r>
          </a:p>
          <a:p>
            <a:pPr lvl="1" eaLnBrk="1" hangingPunct="1"/>
            <a:r>
              <a:rPr lang="en-US" dirty="0">
                <a:latin typeface="+mj-lt"/>
              </a:rPr>
              <a:t>Testing in a simulated marketing environment</a:t>
            </a:r>
          </a:p>
          <a:p>
            <a:pPr lvl="2" eaLnBrk="1" hangingPunct="1"/>
            <a:r>
              <a:rPr lang="en-US" dirty="0">
                <a:latin typeface="+mj-lt"/>
              </a:rPr>
              <a:t>Qualified consumers are shown TV or print ads and given money to buy or not buy</a:t>
            </a:r>
          </a:p>
        </p:txBody>
      </p:sp>
      <p:sp>
        <p:nvSpPr>
          <p:cNvPr id="4"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32</a:t>
            </a:fld>
            <a:endParaRPr lang="en-US"/>
          </a:p>
        </p:txBody>
      </p:sp>
      <p:sp>
        <p:nvSpPr>
          <p:cNvPr id="5"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Benefits of test marketing</a:t>
            </a:r>
          </a:p>
        </p:txBody>
      </p:sp>
      <p:sp>
        <p:nvSpPr>
          <p:cNvPr id="27651" name="Rectangle 3"/>
          <p:cNvSpPr>
            <a:spLocks noGrp="1" noChangeArrowheads="1"/>
          </p:cNvSpPr>
          <p:nvPr>
            <p:ph type="body" idx="1"/>
          </p:nvPr>
        </p:nvSpPr>
        <p:spPr>
          <a:xfrm>
            <a:off x="457200" y="1562100"/>
            <a:ext cx="7162800" cy="3886200"/>
          </a:xfrm>
        </p:spPr>
        <p:txBody>
          <a:bodyPr/>
          <a:lstStyle/>
          <a:p>
            <a:pPr eaLnBrk="1" hangingPunct="1"/>
            <a:r>
              <a:rPr lang="en-US" sz="2400" dirty="0">
                <a:latin typeface="+mj-lt"/>
              </a:rPr>
              <a:t>Yields a more reliable forecast of future sales than no testing.</a:t>
            </a:r>
          </a:p>
          <a:p>
            <a:pPr eaLnBrk="1" hangingPunct="1"/>
            <a:r>
              <a:rPr lang="en-US" sz="2400" dirty="0">
                <a:latin typeface="+mj-lt"/>
              </a:rPr>
              <a:t>Can pre-test alternative marketing plans.</a:t>
            </a:r>
          </a:p>
          <a:p>
            <a:pPr eaLnBrk="1" hangingPunct="1"/>
            <a:r>
              <a:rPr lang="en-US" sz="2400" dirty="0">
                <a:latin typeface="+mj-lt"/>
              </a:rPr>
              <a:t>May discover a product fault missed in the product development stage.</a:t>
            </a:r>
          </a:p>
          <a:p>
            <a:pPr eaLnBrk="1" hangingPunct="1"/>
            <a:r>
              <a:rPr lang="en-US" sz="2400" dirty="0">
                <a:latin typeface="+mj-lt"/>
              </a:rPr>
              <a:t>Discover clues to distribution problems.</a:t>
            </a:r>
          </a:p>
          <a:p>
            <a:pPr eaLnBrk="1" hangingPunct="1"/>
            <a:endParaRPr lang="en-US" sz="2400" dirty="0">
              <a:latin typeface="+mj-lt"/>
            </a:endParaRPr>
          </a:p>
          <a:p>
            <a:pPr eaLnBrk="1" hangingPunct="1"/>
            <a:endParaRPr lang="en-US" sz="2400" dirty="0">
              <a:latin typeface="+mj-lt"/>
            </a:endParaRPr>
          </a:p>
        </p:txBody>
      </p:sp>
      <p:sp>
        <p:nvSpPr>
          <p:cNvPr id="6"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33</a:t>
            </a:fld>
            <a:endParaRPr lang="en-US"/>
          </a:p>
        </p:txBody>
      </p:sp>
      <p:sp>
        <p:nvSpPr>
          <p:cNvPr id="7"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067174"/>
            <a:ext cx="3918350" cy="279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3504" y="4461986"/>
            <a:ext cx="4057650" cy="1754326"/>
          </a:xfrm>
          <a:prstGeom prst="rect">
            <a:avLst/>
          </a:prstGeom>
          <a:noFill/>
        </p:spPr>
        <p:txBody>
          <a:bodyPr wrap="square" rtlCol="0">
            <a:spAutoFit/>
          </a:bodyPr>
          <a:lstStyle/>
          <a:p>
            <a:r>
              <a:rPr lang="en-US" dirty="0">
                <a:latin typeface="+mj-lt"/>
              </a:rPr>
              <a:t>Dallas-area locations </a:t>
            </a:r>
            <a:r>
              <a:rPr lang="en-US" dirty="0" smtClean="0">
                <a:latin typeface="+mj-lt"/>
              </a:rPr>
              <a:t>will test market a </a:t>
            </a:r>
            <a:r>
              <a:rPr lang="en-US" dirty="0">
                <a:latin typeface="+mj-lt"/>
              </a:rPr>
              <a:t>new plastic wrap developed by supplier Fresh Del Monte Produce to keep single bananas yellow and firm for five days — more than double the two-day shelf life for an unwrapped banana.</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Problems with test marketing</a:t>
            </a:r>
          </a:p>
        </p:txBody>
      </p:sp>
      <p:sp>
        <p:nvSpPr>
          <p:cNvPr id="28675" name="Rectangle 3"/>
          <p:cNvSpPr>
            <a:spLocks noGrp="1" noChangeArrowheads="1"/>
          </p:cNvSpPr>
          <p:nvPr>
            <p:ph type="body" idx="1"/>
          </p:nvPr>
        </p:nvSpPr>
        <p:spPr>
          <a:xfrm>
            <a:off x="457200" y="1600200"/>
            <a:ext cx="8116888" cy="4383088"/>
          </a:xfrm>
        </p:spPr>
        <p:txBody>
          <a:bodyPr/>
          <a:lstStyle/>
          <a:p>
            <a:pPr eaLnBrk="1" hangingPunct="1"/>
            <a:r>
              <a:rPr lang="en-US" sz="2400" dirty="0">
                <a:latin typeface="+mj-lt"/>
              </a:rPr>
              <a:t>Problem of obtaining a set of markets that is reasonably representative of the country as a whole.</a:t>
            </a:r>
          </a:p>
          <a:p>
            <a:pPr eaLnBrk="1" hangingPunct="1"/>
            <a:endParaRPr lang="en-US" sz="2400" dirty="0">
              <a:latin typeface="+mj-lt"/>
            </a:endParaRPr>
          </a:p>
          <a:p>
            <a:pPr eaLnBrk="1" hangingPunct="1"/>
            <a:r>
              <a:rPr lang="en-US" sz="2400" dirty="0">
                <a:latin typeface="+mj-lt"/>
              </a:rPr>
              <a:t>Problem of competitive knowledge of your test. Maybe they don’t know (care) what else is out there</a:t>
            </a:r>
          </a:p>
          <a:p>
            <a:pPr eaLnBrk="1" hangingPunct="1"/>
            <a:endParaRPr lang="en-US" sz="2400" dirty="0">
              <a:latin typeface="+mj-lt"/>
            </a:endParaRPr>
          </a:p>
          <a:p>
            <a:pPr eaLnBrk="1" hangingPunct="1"/>
            <a:r>
              <a:rPr lang="en-US" sz="2400" dirty="0">
                <a:latin typeface="+mj-lt"/>
              </a:rPr>
              <a:t>Problem of translating national media plans into local equivalents.</a:t>
            </a:r>
          </a:p>
          <a:p>
            <a:pPr eaLnBrk="1" hangingPunct="1"/>
            <a:endParaRPr lang="en-US" sz="2400" dirty="0">
              <a:latin typeface="+mj-lt"/>
            </a:endParaRPr>
          </a:p>
        </p:txBody>
      </p:sp>
      <p:sp>
        <p:nvSpPr>
          <p:cNvPr id="6"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34</a:t>
            </a:fld>
            <a:endParaRPr lang="en-US"/>
          </a:p>
        </p:txBody>
      </p:sp>
      <p:sp>
        <p:nvSpPr>
          <p:cNvPr id="7"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964" y="4905374"/>
            <a:ext cx="1858172" cy="1724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676774"/>
            <a:ext cx="3540758" cy="2181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test Market?</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35</a:t>
            </a:fld>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sp>
        <p:nvSpPr>
          <p:cNvPr id="6" name="AutoShape 2" descr="data:image/jpeg;base64,/9j/4AAQSkZJRgABAQAAAQABAAD/2wCEAAkGBhQSEBIUEhISFBQWGBcYFRQUFRoXFBUXFRYVFRUVFRYXGyYqFxojGhUVHy8gJCcpLCwtFh8xNTAqNSYrLCkBCQoKDgwOGg8PGikkHyQsKSksKiwwKSwpLCwpLCwsLCwsLCwpLCwsLCwsLCwpLCwsKS0sKSwsLCksKSwsLCwsLP/AABEIALIBGwMBIgACEQEDEQH/xAAcAAEAAgMBAQEAAAAAAAAAAAAABAUCAwYBBwj/xABEEAABAwIDBAYGCQIFAwUAAAABAAIRAyEEEjEFIkFRBhMyYXGBI0JSkaGxBxQzYnJzssHwNNEkgqKz4UOSwyVTY8Lx/8QAGgEBAAMBAQEAAAAAAAAAAAAAAAECAwQFBv/EADIRAAICAAUCBAMGBwAAAAAAAAABAhEDBBIhMTJBE1GBsWGh8SIjQsHh8AUUMzRxkdH/2gAMAwEAAhEDEQA/APuKIiAIiIAiIgCrekv9FivyKv8AtuVkq3pJ/RYr8mr/ALblaHUiJcM/OIasg1Zhq9DV9LpPEcjENXoatgavQ1WUSjmYBqyDVmGrLIraSrma8q9DVsyr3KraSrma8qZVtypkVtJXUasqZVtyplU6Suo05V5lW7KvMqnSV1GrKvC1bcqFqnSNRpLViWrcWLHKneiL2s1Qvp/0LC2M8aPyqr5oWr6b9DIti/Gl8qq48+vuJenujpyT++j6+x9KREXzJ9CEREAREQBERAEREAREQBERAFXdI/6PFfk1f9tysVX9If6TE/k1f0OV4dSKy6WfnoMWQYt4prIU19ZR862aAxZBi3imshSVqKWaAxZCmpHVL3q1NFbI4pr3q1I6tOrVqIs0ZEyKR1a8yJRFkfIvMikZF5kUkWR8q8LVIyLEsQqaMq8yrfkXmRAYUaUuHisH01LbQJFgZ7li/ClsyCNIkRK43j1mfD+H6nYsG8vr+P6EEtX0v6GxbF+NL5VF85c1fSPoeFsX40vlUVf4h/by9PdDI/14+vsz6MiIvmD6IIiIAiIgCIiAIiIAiIgCIiAKDt4f4XEflVP0OU5Qttf01f8AKqfocrw6kVl0s+F9SshSVgKay+rL6zUfOuJXikshSVgMH3L36orWUcSAKSy6pTfqpWQw8KbIogdUnVKWHtkjMJBgza+kXWbsOoU4y4YcGuSD1a8NNTDRWJpK9laIfVrw01MNJOoSyKIJYsSxWBwvctbsOliiH1awdWYADvGfZa4/IKZVpbjvA/JVOFwwe9rTN+PH4rzs3mp4U6j5f9O/K5aGJC5eZebMeHU3FsjtC9j2Z0laNomzZPrNv4sKtMPhW06Qa0RYyeJPV6nS6iYymSxvi39Du9eFLGbxvEfN3/o9hYS8Pw1xVFPUpL6H9ETbYrxpfKouFybok6zHfBK776KWwMV40v8AyL3c5PXlnLzp/NHi5WGjMJeV/md+iIvnD3giIgCIiAIiIAiIgCIiAIiIAom1x/h635b/ANJUtRtpD0NX8D/0lWj1IiXDPkow6308KrFmEVNtDab21qlECAAN63ECwMzN+S9+WYUUeOsFyZSbVLuqBL3TmGryOB5a+CrqOIc00y1zwXMpkkVrnM4i4I3vFW22h6FsT2uEeydZ/ZVeUzS7Vm0PVaRqdeS8XXLZ2eppXFEmjt3EAN3iZy9umDYzoWXOnJaH7RznM5jC7ufHayk7rvEXWqiyMm6LhmrHN1FQzuGTpqP2Rjt0CfZ9Y8qfBzY8/grSnKaqTbKxio7xRKZjAL5XtuDpIkaaTNz8VPZ0kFt5h8bKmyi+nlln1fZIXrQbdrRvte0wXuUhOUOltCUYz6kjsaVem5rTnbJAMAzEhZBjDo5vLXiFxP1cQN31QZju1vT79filxoSOOpHHuIXas/Ot0cjycezO2+q8lUbeLmljQYBBJ0mxgXLgrLo9tOkMPSa9zs17wTq4wJk81r6ZUMtSl+F3P2vwla4mZWJhun5FMPA0Ym6ObbhSTMvnn/8AhdCnbKc4FgmQ4iQ4XvxF/wBvNaABxj/T+7ApWzWkBpbwg20nmYAHvJXn63htSXY7HBTTiy0xuGy03TaQY9xVDs+n6RluP7FdDisVNPK4ybxbuI1HiqTDEh4AgkTbwBU4uZ8d6qrYYWB4S0l/l3fI/wC2VDxDJptsPU5ew5VFPE4iDmDtNBa9v2lYOrVxJIfFsolpuJ4TouVw7m6n2JVWJogEEhxBHEZnEfL5jy+ifRtRyjEeNP8A+6+dU6Bc4CHZ57McNZBm4N+A0Xc/RJhajBiusaRJpRMXjrQYhdP8w/CeG+9fL6GPgLxFNdr+f1PoSIi5DoCIiAIiIAiIgCIiAIiIAiIgCh7YfGHrmYinUM8oYVMUHbo/wuI/KqfocgPlFDpERUaX1QQJloAEg+WswoOP2gx+IdUBs6BGpEBovHgtGFblIEjQ9mYu6eJPzVfjKM1Sbdtvqzy45x8lrHEfdlXBdix6QiKTdNTqJ9U+7xVRlGanYTloeo4EWNgf2V10nMU2+LvWj1Tpz8FStqDM3SYo36x17Hhx8e9VRDFBvYsNGcKg9WpyufEL1pNtRdvGpypdx+F/glJ/YuNGetUPq1LWuPKy9Y0kCx1bwqHhT7x8LqxB6Tbjx4nkzmz+dy8Y2Yt7PAe237n9vE6Lxxt7+Hcw8X/zvXlN47vV4j2m/e+UoD1jLCw7PIcm/c/nNZcvAc+YWNM6adkcuTe9Zx8hz5j7v85oQTKWCzMaesc2wtDLW+9dTMTSe4jrK735ZAzhhMTcTIIWOEnqm66fej4NUquTJ11Ptc/Bczm0zdRVEOpRA0I/7iP/ACjmsRhW9Q4hxnKbZ54cQXH4KS1xvEz3F08PZJPwWsPIovmewfajTvbHxV1NtbkaaZAwFJxBAcATpJ7v+CrOsCKQaSCZuYbvRmIndKrdmP8ASt8/krPGO3Rynnb1u8D4qsZb0TJEQFo1MjlDeUcKfktDXiSMwP3bW1+7/byUqm0tm8gSYEzcE6mstQqS4tAdI1sY48Zv8R4roctmYKO5IdZ54brfiJPAfzmu++jF8sr+NP5PXz6u70g/C3+3Pv5r6B9F/YrHnk+dRc/c3O4REVyoREQBERAEREAREQBERAEREAUDb5jCYk//ABVf0OU9Q9svAw1cuiBTqEzEQGGZm3vQHxClS0ca9ITbfJBmSYhoKjYnAzVblqU3kuDoAIsL6vpxoDxlYY3EYUuJdUqC5OXrKYAJJNsrTAvotbts4ZoJY15cQWh5fUdEgiRZomCeCn/BJYdI8RmY2J1dpHs8Z/ZVFJ5Lh2v+lxb7Lv57+5RTj2OIbFQnQT3iOZkrbRMP0/8Ab9T7p4nT+clczN7KnZvNmf8AULvUqW3BI8F4BoY5erb/AKXF7oK0uxYbEmLN1dHqv9j5LGm9xgtpvdpcMtbJ6zvAoQbyRFo04ROjfZaV6x57+HtcHDw+K1ViWtGa0yAMwdcBszDoHuWFGs0kASe4C+s6BqiwSBU7/VA17m/eP84BZjw4Dh3j7v8AOawrtIAysfPHNItp6x7uK0Na9xjNTb4uaD/pEqNSJSZc0m1cjclOmWmwJp1O4Xcxsaz/AAFb6tOuS7N1bAMxLhSc7QE2LyAfKV47ZuLN2UKNQ7pBpPI17gRyGoUDG4fGy5xospk5r5MzpiCMz5jwEaLPSmaXRN6qC4OqCpBiIbEyBdvVuA95KjsxbQwgwAWxaAYi+kfELKh0extaDUp1MvNzoGkyJN4tYXUqn0aa17nFzsrjbcJe69y46cSYVZyjDYLcqW41jXNyhxFxm4AmO1PjNguhLHOpTnzNEWA524BR8XsGgN1rKzrTdzhB8CPAfulHChtNwZTY1g3XXJfA5B5Iy34akqJSUdyy35MKbbgEEzMh0xqeLqP7rQaQD3OLQAYvuwSPKefJe4jaTqYLn0ngB0ElsXIgC5HBRqm1w5oBGXRzSCZIg6w5aXaMu5ltR7t0giwbeTpMkDXgDx8hovov0S4oPpVomwp69/WFcBTx3W4d4Y1jHBgbJqQ5wB4Au79Au4+h6hlbihmzQaQtGUQHyGkOM3kTbRSlsWs+jIiIAiIgCIiAIiIAiIgCIiAIiIAoG3mA4XEAiQaVQEcwWOkKeoG3nRhMQeVKp+hyA+JUqDGndpMH+UA+8qv6U1JpU5Pr6f5SvKm2Bwc3/uk+4Ko2tiH1bSMgMgxHDv8ANaqSlwUexHwb2mowAkS4CeN7WPArohs4CYpiZF6jybAa2MfBc9gsI4VGFu84EENAJkju4qWdrVBMGJOsAXVZRl2Fp8lxSoiSGuawsjNkaG3NxcAcEqVqQdmc4knWTNjrYKgqvcQDMl9yBJNrCZGtu9TsHsSpUadwmDMkhrdWyHFwvaRAOqq4Plv9+oVdkacdinOcchaKbZgBugJAl3MzGqxquq9W1xqPLHEgBsNbuxMtb48l1+zeigzVX1KjQytALGNDYAPBzxzHqsPjopXRDDNdi8U0NzhhlsFr3ASWmSTAkESSNbWUeJVF1GzkcLsfrRRc1j33PW5ROQBw0tAOUyt7ejT/AKtVxEN6sHdqSJyhxYbDQyW6wuzwNF9OpjmvqjDB9TM3svJBDm2DJkRqCQq/B7Ow7MO6jUNSsSTDmejbBiDDgSXTzkLCeZS5Y0Ihs2PhsM/Dte4VXvMufIOVpaC30bXWuR2nHTgui2FWquz02MfkZVgPzAFjcjjMNgFuYReLOHIxCdiAG0QynRZ1ZbleGDrJA1LxxMCYAHcssViXvvUe5/4jPuErjxM5H4slUi3ov6qoQ/EUHsdZ7HPdmgcnMzZT3hythgcI4Hq6rNBHpjaJtGZcPlbIBIBOgP7LCo5jXEPdFiZiZtMCNSsIY7bqrLKR3WN2IH1R1TssM1FV4My6fsyJERqVi/ZjqQLX1G3E5nvfLMp1aXAwbxz5Fc10Zw7nudXBdRwzJl4A6x5EgxI3YngLHQ8tO1av1h+Z5dSoQabBVouNPLTNm5+JMEz3LuliaVbLqq4FfpTRY2GGtiSwy2nnikXQYcXESRJM814cDTxrOtxPoar+yKVTMMoF90sIbYWFlWPwNN7erYaZ0yVGtNNzb3aQ2c5t60i9iFZ1NmMwdGnXqB7mte3NlOYkguBaCYyjT4qscZz6CjVmjaPRBk02sxLQcpFMhrXPcGzvESIG7rPE8l130WdHnYVuJzVM+c043cpGXrNRJ5qq2XtQYljqgfIc8loJGZjNGtflgTadNOeq7DolfrTwloHlm/uuyLaVFXR0KIisQEREAREQBERAEREAREQBERAFB25h+swuIYTAfSqNnlmY4T8VOWrFkdW+YAyukmwiDMnggPjWD6D4ZhGYVHke04tHkGR81Y47oa2sHUWhlINh0tAm2hdmu4a8VM6UbYbQc5n1hrMwpltNtHNU1OYio4QAfMyCqultqk4Nc6m+vUc7WvWOUNg70NsRIAta94hVlN9idK7nO43o8KVQE1WVGssWUzDzqZEiDczYlTMBsGtWYBQwBY0uILqrSSGy4F81IBMFpsrl3SKsAWNpMoA+q1jQSCTFzNvNRa2JrPg1azyC2zXGQdLjuXBi5m+b29CVS4LTZn0eNnWnbm7N/pbYme9WWI2JhMOWmtiN5sbliYaZjK24uBdcoMLPd3/8BeNoAT++qxlnb5+bGquEW1fpIc7jRpUmSTD8kvMnWXaTAUKvjatQkvc5xOsmB7gtTLafzzS+ui5JYsp9yttmIZ4DwXrvJeGyxEk2v/PiswZVH2HKRf8AsscMw1HljQQVnsykXGasgBwGl+II8e4ecLJtB1PFuinDTrL2tLWmZzkmWDu14E6FdKwX+IUe7UwTWMzNzOe3UsEtb3E8+7XXSFv2dhKmIczPh87B26mUOeTJuW+ETB8+UqhgPrRDRUaKclpcJZlHHJMd1/vCdby9sVfqNL6vRFeqyAXu7QpgzYvaLONzfh4rpw1Fbvb8y6Rr6U44PpmhTw9XqKQEOax7GEgbpDgIcyJg6WJ5KhpY0Co006j4qANeHAPe0ibNLhvcI0PwWnDYlorhvW1xQfT5vdAy9kzGbejuurlnQ1zyzI+QQx7CRBaHl5EtJN9zvUTUsRtUS2SthbFZD3uqNBLhmzta3JmY4kCBY7ukwvcQ6jic9J1MPp0wCd4GnLnOdllhucwmCA4CJiLwekPSGn1dSnSfSdm3HMDyajnioQHta1hDu1EB/fBgTN2VhH06NOi45nDtHUEkzaTPIcNJXbhYahEhvsbMDs+nh6buqptZmOgnUiJk3XX9FGwxw47p9+Zcw/ee0cG/z+66Loo5xfXJLcvowwDURnzTbjZbIqzo0RFYgIiIAiIgCIiAIiIAiIgCIiALTjGzTeCAQWukG4NjqFuWnGOim88mu+RQHBdKOjYxlIRlFVl6ZOh5tdyB+B81wmB6PYkEiGjK6HZjIBBIJOUw021Lm+K+o0ySc2ZpYezAM+JM/CFF2ts5tVpzGI4G7baGJ3XX7TSDzkWVXFN2RVFbgeij8mWo9jhE5ahzazpkjLPtZnG3FQcV0UdTeOra5ktdpNZsNLBAc0B4AnTJZV1ag+nvseYYcolxDm72UBjxFjItu66FTaPTGsx4a8y4Ne30rYc0u6uCS0XggWLfNZOMMZbomiC/BVZiM5HBhBcPFnaHmFT7V2uaFakwggH7QEHMBoLGPFfTNl7cp4vcqUwSJO8GOZFhY5nXuvm/0hhj8WRTZ1QY1rN4OlznSeyZhscuHArneTw1uKLOmAYM2Nx5qlwm1icXVYScu8ACdMgJJHkCur2Rh2vw9BzqbiSxsuaJmLTuutMT5r50+mQ41IIcZfvaXJBMHtAmL/Bc0MtVqTQOw2PT+stzNMCSCDqCO7ja/JXeFY1simASNXu7A8xr4N15uXMdEqwptqte7tGnFJp33PJywYGgkT+xNuhxeLyWgOcCYaPs2eMHfPd7yYIVnBYXC9f39SSsp7TcK5zvBZJHZEuBtuNPZA8gI8l7htjfWMQA2kMlid4kgjskn1zYjetYmwBUVzWVcQBnBqPiQfVvcm1gBFvCF9Gw9OlgsPm7ROhtL3Hkf5ACtCLbt8e5KTZH2ps8UsHUYxud5aJy3ytac2msWPC5JPh8/q7aNKk4sxBc159LSa4ggGBGU9oQIlvmpWLx1ao7rHnM8wQQzKIIsM07oEE2NoHNTsPh35AXF0vLdx4Eni2bG3IcQeSmaTdtfAu6MtgbAyUWVHvBNWTRZAzZWjNJI15xyub6TOlVR1Gm5oqekyUwxrH5bh1WBU7iH2uNL2U6tjSzZtBxBJFIb8jMSGEbsmcxAJOli69lwOG2bXxuINVpGUvDn1i64y3jq3E3iI1Fgu2EEtyjdFr0L2fVpCq6rSDAcoaHNGbMJlzTJgQYtrPcuoo2ElQtq4s0zR9FSeKlRrG1G1g6pLhvMNEAQREkkwADxgKXWPBaS3dELY9D7EkgT3/BX/QuqHCtE2LRcQDYm3vXPPNgD4roehDRlrxHbbcfltTuDpkRFYgIiIAiIgCIiAIiIAiIgCIiAKNtP7Gr+B/6SpKjbS+xq/gf+koDhNn4/KYMkHUfuO/u4+OtnimCrTLWOBkTDSDIOh8JHCFz4Zy+PLlPH+eK04nHdQDVaBnbwIlpJ1JjT8Q85UNEp+ZIwGwySDVDoFYWPZdFTLvCb+ERaVb7Q2RSq1aTXMF21fh1enLU6Qub6L7fq4ioAXEt6wucCRxcTDLDMAY0uJuup2g/K+mRIhtaIuZytIgc7KqqKDXco6u0cLgTkZR60lwuSIGVw9Z0xEEgcwPFcB0r22X184LsriH5XhpGbKG6CcsARrqJ8OnGCJeN4gPa3eMQXEwM8mOGp5KTtPoMHNzBmWQDLAajOZJpu32Hju5xPAaLCLlKW62IbNexsR1lCm40ACWiBRcQQBIEDM6BA4gLl9t4TEUn1A11Xq4JF9wCSYcZAaRJ4XnvWeLwb6b3NAzua1riaRzBvMkgDLBMXDeCkPxtQNyOqiozLBaahcwgF2UbzrAFsx4XCxUXBtk3ZA6P4huapcNG7ed5xztMAcTrxkzx0F6/aj6tYUsM1rWGC59Rgccogl7iA7I3SAPaAuSFzjdjHrZaZbwgAZQXAEvyzlaDx8F9c6O9Hm0Gg6kwZMguLbNeQTuhos1vDtG53dNEW9SC3NVLophww1alM03alwc4PLYAAcJME3OW8ZoklcztfaXWVGsaQ1rGgU2Zw4hkTeLh3ZJkeu3kJndLOkHXF1KmC5gGjX5C86EyfVHDn8vOi/RdtWKlQTTBzSBkNV0y4lotlnWPAKH9v7KNNkRti4JwY1zi4yBka71ho3uDRaNJ4zeemxu0KTW031hcuB1kANBOYyQABYrXNJ+FwznEMBFENmBOYsGX52Ufb1GlXbkjdZbMIkni0GDYce+BwK0jh6WyPiyv+vP6vJQezqxusFVgqtDCZy1WnR0kQ69gAbyTT18Y7AU+rphlSo5xfXfBDRm7MARAiLTYRzVvsPY/1cPPWOc10WcIjXQzy+SotsdFn4ivLHUmsMA7sPaLTGXtd06aLpjXcoy/2Rh6VRrMSKdPO4TnAEybOvF4uJUvj3LEUm02spss2mA0eVlExm02UQHVXZQTAcQco/E6Ib5wqLfcl+ROiTHOB71ddA2HPjTcemy5ZkDK3UeIcPcFzuF2lTdlLXS2HuzAWhkA+Jk/BXX0aYh7vrucGDWzMfweCIBEAXhokcE7itrO2REVyoREQBERAEREAREQBERAEREAUbaf2NX8D/0lSVF2ofQVfwP/AElAfNws3Ma4QQD3GCPivGVA7+aIWQmrsxRHxWFD2hhgMDg5zQ2Jg5gJBGUzFxePFThtYsq0XVC57W9Ycw7YBZcvA7YHMDN3HVa2OB110WrEUN5scn2PgPeFDiE6JB6T0H1nFlMPaWMAeYaHb75Am5uQLxMFdFh8SHtDmzBGhEHwIXyp+ycQyq1jGAB0gvG8wgaGoABETI4jvhfQ9j45op0qTtx4aGgEy1+UAbjrZvw2I5cVHBbZ8GzC7OpB9Wzi4uz5y53WA1BJyvBBa2QbAwo20OiNGrMta4mLncfaY32CD2j2muViz7SoO5nxzj9lua4qeSrVHzDalc4DGsw7QCyoaLqjnMaamU15yh7blu6JkcJhd/0jxJq4SsaBz5dWtBmrEEsFwdDw1iOK4np3if8A1SgA0FxZSAHHeqOaAO+dF1HQnbbKrKzGghzHyQ7k4AAxwu0iFEobEqVHIt6wBjzRc9hyEMJAzB1QsiZzM0cD3wvqkRYCwsAOQ0AVftHZVKv9o2XZS0PBLajQ6JyuFxoFtxNYUaQkucQA1oJl73aASdSefieaqoKPBN3scxVrl+zaFOm0mqKYBboWZPRvzTocwIAsZ8Cq3YlWuKgY+k7LAAlsW4GeenmTzVmSadRz3EHrCDUOgD4gObbsxDb8g72lRdLOkrqbxSovyObd7wbyZ3ddBx9yvGNhsutu7TfQyf4es6mRIqMbmYTJBbZ7chsN6/4StfRfaBq4frHdqXNmIBcDctjhePIqowW1No4nCOpNqMNKpLDJDXN0LiN24gkQCONlf0MKKNKnSZ2aYgd54k9838yom+IoLbcyce5bHDRpHiOfctbZlbQ8k3vHv96kgp8U4ASLEvrttp9qDccbBd30BpZcPprB95d/wvnWPkNpQd1zsQ6Iv9plknjp8F9K6HO3HMhwLG0wQQQNHXa7RwMcPOFmuo1e0DokRFqYhERAEREAREQBERAEREAREQBRNrf09b8t/wCkoiA+YUTvKezReIq4vQyY8mh+oXP9D6znYrHlzi4h4ALjJAl9hOgsF4i0KnUV9QscgLXggEZXGDcSBIPkURUZJY9HqpdRplxLiaVMkkySZq3JOqt26eSIoiXmcn0vwrDiMI8sbnzEZsozQ0tIE9xJK6elh2sdULWtaXOBcWgAuOVtzGpRFcxM2lVO1T6en3UqhHcc9Js+MEjwJXqKrNERaWq+UbcG+fF3zRFpDuVfKOo+jp5z1xJgZYE21ePkB7l0r9URYrq9EaM8oHRbXmx8CiKzKnMY1x66gJtlqW4fbP4L6x0b1q/5Pk5EVPxI1l0ovERFoYhERAEREAREQ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hQSEBIUEhISFBQWGBcYFRQUFRoXFBUXFRYVFRUVFRYXGyYqFxojGhUVHy8gJCcpLCwtFh8xNTAqNSYrLCkBCQoKDgwOGg8PGikkHyQsKSksKiwwKSwpLCwpLCwsLCwsLCwpLCwsLCwsLCwpLCwsKS0sKSwsLCksKSwsLCwsLP/AABEIALIBGwMBIgACEQEDEQH/xAAcAAEAAgMBAQEAAAAAAAAAAAAABAUCAwYBBwj/xABEEAABAwIDBAYGCQIFAwUAAAABAAIRAyEEEjEFIkFRBhMyYXGBI0JSkaGxBxQzYnJzssHwNNEkgqKz4UOSwyVTY8Lx/8QAGgEBAAMBAQEAAAAAAAAAAAAAAAECAwQFBv/EADIRAAICAAUCBAMGBwAAAAAAAAABAhEDBBIhMTJBE1GBsWGh8SIjQsHh8AUUMzRxkdH/2gAMAwEAAhEDEQA/APuKIiAIiIAiIgCrekv9FivyKv8AtuVkq3pJ/RYr8mr/ALblaHUiJcM/OIasg1Zhq9DV9LpPEcjENXoatgavQ1WUSjmYBqyDVmGrLIraSrma8q9DVsyr3KraSrma8qZVtypkVtJXUasqZVtyplU6Suo05V5lW7KvMqnSV1GrKvC1bcqFqnSNRpLViWrcWLHKneiL2s1Qvp/0LC2M8aPyqr5oWr6b9DIti/Gl8qq48+vuJenujpyT++j6+x9KREXzJ9CEREAREQBERAEREAREQBERAFXdI/6PFfk1f9tysVX9If6TE/k1f0OV4dSKy6WfnoMWQYt4prIU19ZR862aAxZBi3imshSVqKWaAxZCmpHVL3q1NFbI4pr3q1I6tOrVqIs0ZEyKR1a8yJRFkfIvMikZF5kUkWR8q8LVIyLEsQqaMq8yrfkXmRAYUaUuHisH01LbQJFgZ7li/ClsyCNIkRK43j1mfD+H6nYsG8vr+P6EEtX0v6GxbF+NL5VF85c1fSPoeFsX40vlUVf4h/by9PdDI/14+vsz6MiIvmD6IIiIAiIgCIiAIiIAiIgCIiAKDt4f4XEflVP0OU5Qttf01f8AKqfocrw6kVl0s+F9SshSVgKay+rL6zUfOuJXikshSVgMH3L36orWUcSAKSy6pTfqpWQw8KbIogdUnVKWHtkjMJBgza+kXWbsOoU4y4YcGuSD1a8NNTDRWJpK9laIfVrw01MNJOoSyKIJYsSxWBwvctbsOliiH1awdWYADvGfZa4/IKZVpbjvA/JVOFwwe9rTN+PH4rzs3mp4U6j5f9O/K5aGJC5eZebMeHU3FsjtC9j2Z0laNomzZPrNv4sKtMPhW06Qa0RYyeJPV6nS6iYymSxvi39Du9eFLGbxvEfN3/o9hYS8Pw1xVFPUpL6H9ETbYrxpfKouFybok6zHfBK776KWwMV40v8AyL3c5PXlnLzp/NHi5WGjMJeV/md+iIvnD3giIgCIiAIiIAiIgCIiAIiIAom1x/h635b/ANJUtRtpD0NX8D/0lWj1IiXDPkow6308KrFmEVNtDab21qlECAAN63ECwMzN+S9+WYUUeOsFyZSbVLuqBL3TmGryOB5a+CrqOIc00y1zwXMpkkVrnM4i4I3vFW22h6FsT2uEeydZ/ZVeUzS7Vm0PVaRqdeS8XXLZ2eppXFEmjt3EAN3iZy9umDYzoWXOnJaH7RznM5jC7ufHayk7rvEXWqiyMm6LhmrHN1FQzuGTpqP2Rjt0CfZ9Y8qfBzY8/grSnKaqTbKxio7xRKZjAL5XtuDpIkaaTNz8VPZ0kFt5h8bKmyi+nlln1fZIXrQbdrRvte0wXuUhOUOltCUYz6kjsaVem5rTnbJAMAzEhZBjDo5vLXiFxP1cQN31QZju1vT79filxoSOOpHHuIXas/Ot0cjycezO2+q8lUbeLmljQYBBJ0mxgXLgrLo9tOkMPSa9zs17wTq4wJk81r6ZUMtSl+F3P2vwla4mZWJhun5FMPA0Ym6ObbhSTMvnn/8AhdCnbKc4FgmQ4iQ4XvxF/wBvNaABxj/T+7ApWzWkBpbwg20nmYAHvJXn63htSXY7HBTTiy0xuGy03TaQY9xVDs+n6RluP7FdDisVNPK4ybxbuI1HiqTDEh4AgkTbwBU4uZ8d6qrYYWB4S0l/l3fI/wC2VDxDJptsPU5ew5VFPE4iDmDtNBa9v2lYOrVxJIfFsolpuJ4TouVw7m6n2JVWJogEEhxBHEZnEfL5jy+ifRtRyjEeNP8A+6+dU6Bc4CHZ57McNZBm4N+A0Xc/RJhajBiusaRJpRMXjrQYhdP8w/CeG+9fL6GPgLxFNdr+f1PoSIi5DoCIiAIiIAiIgCIiAIiIAiIgCh7YfGHrmYinUM8oYVMUHbo/wuI/KqfocgPlFDpERUaX1QQJloAEg+WswoOP2gx+IdUBs6BGpEBovHgtGFblIEjQ9mYu6eJPzVfjKM1Sbdtvqzy45x8lrHEfdlXBdix6QiKTdNTqJ9U+7xVRlGanYTloeo4EWNgf2V10nMU2+LvWj1Tpz8FStqDM3SYo36x17Hhx8e9VRDFBvYsNGcKg9WpyufEL1pNtRdvGpypdx+F/glJ/YuNGetUPq1LWuPKy9Y0kCx1bwqHhT7x8LqxB6Tbjx4nkzmz+dy8Y2Yt7PAe237n9vE6Lxxt7+Hcw8X/zvXlN47vV4j2m/e+UoD1jLCw7PIcm/c/nNZcvAc+YWNM6adkcuTe9Zx8hz5j7v85oQTKWCzMaesc2wtDLW+9dTMTSe4jrK735ZAzhhMTcTIIWOEnqm66fej4NUquTJ11Ptc/Bczm0zdRVEOpRA0I/7iP/ACjmsRhW9Q4hxnKbZ54cQXH4KS1xvEz3F08PZJPwWsPIovmewfajTvbHxV1NtbkaaZAwFJxBAcATpJ7v+CrOsCKQaSCZuYbvRmIndKrdmP8ASt8/krPGO3Rynnb1u8D4qsZb0TJEQFo1MjlDeUcKfktDXiSMwP3bW1+7/byUqm0tm8gSYEzcE6mstQqS4tAdI1sY48Zv8R4roctmYKO5IdZ54brfiJPAfzmu++jF8sr+NP5PXz6u70g/C3+3Pv5r6B9F/YrHnk+dRc/c3O4REVyoREQBERAEREAREQBERAEREAUDb5jCYk//ABVf0OU9Q9svAw1cuiBTqEzEQGGZm3vQHxClS0ca9ITbfJBmSYhoKjYnAzVblqU3kuDoAIsL6vpxoDxlYY3EYUuJdUqC5OXrKYAJJNsrTAvotbts4ZoJY15cQWh5fUdEgiRZomCeCn/BJYdI8RmY2J1dpHs8Z/ZVFJ5Lh2v+lxb7Lv57+5RTj2OIbFQnQT3iOZkrbRMP0/8Ab9T7p4nT+clczN7KnZvNmf8AULvUqW3BI8F4BoY5erb/AKXF7oK0uxYbEmLN1dHqv9j5LGm9xgtpvdpcMtbJ6zvAoQbyRFo04ROjfZaV6x57+HtcHDw+K1ViWtGa0yAMwdcBszDoHuWFGs0kASe4C+s6BqiwSBU7/VA17m/eP84BZjw4Dh3j7v8AOawrtIAysfPHNItp6x7uK0Na9xjNTb4uaD/pEqNSJSZc0m1cjclOmWmwJp1O4Xcxsaz/AAFb6tOuS7N1bAMxLhSc7QE2LyAfKV47ZuLN2UKNQ7pBpPI17gRyGoUDG4fGy5xospk5r5MzpiCMz5jwEaLPSmaXRN6qC4OqCpBiIbEyBdvVuA95KjsxbQwgwAWxaAYi+kfELKh0extaDUp1MvNzoGkyJN4tYXUqn0aa17nFzsrjbcJe69y46cSYVZyjDYLcqW41jXNyhxFxm4AmO1PjNguhLHOpTnzNEWA524BR8XsGgN1rKzrTdzhB8CPAfulHChtNwZTY1g3XXJfA5B5Iy34akqJSUdyy35MKbbgEEzMh0xqeLqP7rQaQD3OLQAYvuwSPKefJe4jaTqYLn0ngB0ElsXIgC5HBRqm1w5oBGXRzSCZIg6w5aXaMu5ltR7t0giwbeTpMkDXgDx8hovov0S4oPpVomwp69/WFcBTx3W4d4Y1jHBgbJqQ5wB4Au79Au4+h6hlbihmzQaQtGUQHyGkOM3kTbRSlsWs+jIiIAiIgCIiAIiIAiIgCIiAIiIAoG3mA4XEAiQaVQEcwWOkKeoG3nRhMQeVKp+hyA+JUqDGndpMH+UA+8qv6U1JpU5Pr6f5SvKm2Bwc3/uk+4Ko2tiH1bSMgMgxHDv8ANaqSlwUexHwb2mowAkS4CeN7WPArohs4CYpiZF6jybAa2MfBc9gsI4VGFu84EENAJkju4qWdrVBMGJOsAXVZRl2Fp8lxSoiSGuawsjNkaG3NxcAcEqVqQdmc4knWTNjrYKgqvcQDMl9yBJNrCZGtu9TsHsSpUadwmDMkhrdWyHFwvaRAOqq4Plv9+oVdkacdinOcchaKbZgBugJAl3MzGqxquq9W1xqPLHEgBsNbuxMtb48l1+zeigzVX1KjQytALGNDYAPBzxzHqsPjopXRDDNdi8U0NzhhlsFr3ASWmSTAkESSNbWUeJVF1GzkcLsfrRRc1j33PW5ROQBw0tAOUyt7ejT/AKtVxEN6sHdqSJyhxYbDQyW6wuzwNF9OpjmvqjDB9TM3svJBDm2DJkRqCQq/B7Ow7MO6jUNSsSTDmejbBiDDgSXTzkLCeZS5Y0Ihs2PhsM/Dte4VXvMufIOVpaC30bXWuR2nHTgui2FWquz02MfkZVgPzAFjcjjMNgFuYReLOHIxCdiAG0QynRZ1ZbleGDrJA1LxxMCYAHcssViXvvUe5/4jPuErjxM5H4slUi3ov6qoQ/EUHsdZ7HPdmgcnMzZT3hythgcI4Hq6rNBHpjaJtGZcPlbIBIBOgP7LCo5jXEPdFiZiZtMCNSsIY7bqrLKR3WN2IH1R1TssM1FV4My6fsyJERqVi/ZjqQLX1G3E5nvfLMp1aXAwbxz5Fc10Zw7nudXBdRwzJl4A6x5EgxI3YngLHQ8tO1av1h+Z5dSoQabBVouNPLTNm5+JMEz3LuliaVbLqq4FfpTRY2GGtiSwy2nnikXQYcXESRJM814cDTxrOtxPoar+yKVTMMoF90sIbYWFlWPwNN7erYaZ0yVGtNNzb3aQ2c5t60i9iFZ1NmMwdGnXqB7mte3NlOYkguBaCYyjT4qscZz6CjVmjaPRBk02sxLQcpFMhrXPcGzvESIG7rPE8l130WdHnYVuJzVM+c043cpGXrNRJ5qq2XtQYljqgfIc8loJGZjNGtflgTadNOeq7DolfrTwloHlm/uuyLaVFXR0KIisQEREAREQBERAEREAREQBERAFB25h+swuIYTAfSqNnlmY4T8VOWrFkdW+YAyukmwiDMnggPjWD6D4ZhGYVHke04tHkGR81Y47oa2sHUWhlINh0tAm2hdmu4a8VM6UbYbQc5n1hrMwpltNtHNU1OYio4QAfMyCqultqk4Nc6m+vUc7WvWOUNg70NsRIAta94hVlN9idK7nO43o8KVQE1WVGssWUzDzqZEiDczYlTMBsGtWYBQwBY0uILqrSSGy4F81IBMFpsrl3SKsAWNpMoA+q1jQSCTFzNvNRa2JrPg1azyC2zXGQdLjuXBi5m+b29CVS4LTZn0eNnWnbm7N/pbYme9WWI2JhMOWmtiN5sbliYaZjK24uBdcoMLPd3/8BeNoAT++qxlnb5+bGquEW1fpIc7jRpUmSTD8kvMnWXaTAUKvjatQkvc5xOsmB7gtTLafzzS+ui5JYsp9yttmIZ4DwXrvJeGyxEk2v/PiswZVH2HKRf8AsscMw1HljQQVnsykXGasgBwGl+II8e4ecLJtB1PFuinDTrL2tLWmZzkmWDu14E6FdKwX+IUe7UwTWMzNzOe3UsEtb3E8+7XXSFv2dhKmIczPh87B26mUOeTJuW+ETB8+UqhgPrRDRUaKclpcJZlHHJMd1/vCdby9sVfqNL6vRFeqyAXu7QpgzYvaLONzfh4rpw1Fbvb8y6Rr6U44PpmhTw9XqKQEOax7GEgbpDgIcyJg6WJ5KhpY0Co006j4qANeHAPe0ibNLhvcI0PwWnDYlorhvW1xQfT5vdAy9kzGbejuurlnQ1zyzI+QQx7CRBaHl5EtJN9zvUTUsRtUS2SthbFZD3uqNBLhmzta3JmY4kCBY7ukwvcQ6jic9J1MPp0wCd4GnLnOdllhucwmCA4CJiLwekPSGn1dSnSfSdm3HMDyajnioQHta1hDu1EB/fBgTN2VhH06NOi45nDtHUEkzaTPIcNJXbhYahEhvsbMDs+nh6buqptZmOgnUiJk3XX9FGwxw47p9+Zcw/ee0cG/z+66Loo5xfXJLcvowwDURnzTbjZbIqzo0RFYgIiIAiIgCIiAIiIAiIgCIiALTjGzTeCAQWukG4NjqFuWnGOim88mu+RQHBdKOjYxlIRlFVl6ZOh5tdyB+B81wmB6PYkEiGjK6HZjIBBIJOUw021Lm+K+o0ySc2ZpYezAM+JM/CFF2ts5tVpzGI4G7baGJ3XX7TSDzkWVXFN2RVFbgeij8mWo9jhE5ahzazpkjLPtZnG3FQcV0UdTeOra5ktdpNZsNLBAc0B4AnTJZV1ag+nvseYYcolxDm72UBjxFjItu66FTaPTGsx4a8y4Ne30rYc0u6uCS0XggWLfNZOMMZbomiC/BVZiM5HBhBcPFnaHmFT7V2uaFakwggH7QEHMBoLGPFfTNl7cp4vcqUwSJO8GOZFhY5nXuvm/0hhj8WRTZ1QY1rN4OlznSeyZhscuHArneTw1uKLOmAYM2Nx5qlwm1icXVYScu8ACdMgJJHkCur2Rh2vw9BzqbiSxsuaJmLTuutMT5r50+mQ41IIcZfvaXJBMHtAmL/Bc0MtVqTQOw2PT+stzNMCSCDqCO7ja/JXeFY1simASNXu7A8xr4N15uXMdEqwptqte7tGnFJp33PJywYGgkT+xNuhxeLyWgOcCYaPs2eMHfPd7yYIVnBYXC9f39SSsp7TcK5zvBZJHZEuBtuNPZA8gI8l7htjfWMQA2kMlid4kgjskn1zYjetYmwBUVzWVcQBnBqPiQfVvcm1gBFvCF9Gw9OlgsPm7ROhtL3Hkf5ACtCLbt8e5KTZH2ps8UsHUYxud5aJy3ytac2msWPC5JPh8/q7aNKk4sxBc159LSa4ggGBGU9oQIlvmpWLx1ao7rHnM8wQQzKIIsM07oEE2NoHNTsPh35AXF0vLdx4Eni2bG3IcQeSmaTdtfAu6MtgbAyUWVHvBNWTRZAzZWjNJI15xyub6TOlVR1Gm5oqekyUwxrH5bh1WBU7iH2uNL2U6tjSzZtBxBJFIb8jMSGEbsmcxAJOli69lwOG2bXxuINVpGUvDn1i64y3jq3E3iI1Fgu2EEtyjdFr0L2fVpCq6rSDAcoaHNGbMJlzTJgQYtrPcuoo2ElQtq4s0zR9FSeKlRrG1G1g6pLhvMNEAQREkkwADxgKXWPBaS3dELY9D7EkgT3/BX/QuqHCtE2LRcQDYm3vXPPNgD4roehDRlrxHbbcfltTuDpkRFYgIiIAiIgCIiAIiIAiIgCIiAKNtP7Gr+B/6SpKjbS+xq/gf+koDhNn4/KYMkHUfuO/u4+OtnimCrTLWOBkTDSDIOh8JHCFz4Zy+PLlPH+eK04nHdQDVaBnbwIlpJ1JjT8Q85UNEp+ZIwGwySDVDoFYWPZdFTLvCb+ERaVb7Q2RSq1aTXMF21fh1enLU6Qub6L7fq4ioAXEt6wucCRxcTDLDMAY0uJuup2g/K+mRIhtaIuZytIgc7KqqKDXco6u0cLgTkZR60lwuSIGVw9Z0xEEgcwPFcB0r22X184LsriH5XhpGbKG6CcsARrqJ8OnGCJeN4gPa3eMQXEwM8mOGp5KTtPoMHNzBmWQDLAajOZJpu32Hju5xPAaLCLlKW62IbNexsR1lCm40ACWiBRcQQBIEDM6BA4gLl9t4TEUn1A11Xq4JF9wCSYcZAaRJ4XnvWeLwb6b3NAzua1riaRzBvMkgDLBMXDeCkPxtQNyOqiozLBaahcwgF2UbzrAFsx4XCxUXBtk3ZA6P4huapcNG7ed5xztMAcTrxkzx0F6/aj6tYUsM1rWGC59Rgccogl7iA7I3SAPaAuSFzjdjHrZaZbwgAZQXAEvyzlaDx8F9c6O9Hm0Gg6kwZMguLbNeQTuhos1vDtG53dNEW9SC3NVLophww1alM03alwc4PLYAAcJME3OW8ZoklcztfaXWVGsaQ1rGgU2Zw4hkTeLh3ZJkeu3kJndLOkHXF1KmC5gGjX5C86EyfVHDn8vOi/RdtWKlQTTBzSBkNV0y4lotlnWPAKH9v7KNNkRti4JwY1zi4yBka71ho3uDRaNJ4zeemxu0KTW031hcuB1kANBOYyQABYrXNJ+FwznEMBFENmBOYsGX52Ufb1GlXbkjdZbMIkni0GDYce+BwK0jh6WyPiyv+vP6vJQezqxusFVgqtDCZy1WnR0kQ69gAbyTT18Y7AU+rphlSo5xfXfBDRm7MARAiLTYRzVvsPY/1cPPWOc10WcIjXQzy+SotsdFn4ivLHUmsMA7sPaLTGXtd06aLpjXcoy/2Rh6VRrMSKdPO4TnAEybOvF4uJUvj3LEUm02spss2mA0eVlExm02UQHVXZQTAcQco/E6Ib5wqLfcl+ROiTHOB71ddA2HPjTcemy5ZkDK3UeIcPcFzuF2lTdlLXS2HuzAWhkA+Jk/BXX0aYh7vrucGDWzMfweCIBEAXhokcE7itrO2REVyoREQBERAEREAREQBERAEREAUbaf2NX8D/0lSVF2ofQVfwP/AElAfNws3Ma4QQD3GCPivGVA7+aIWQmrsxRHxWFD2hhgMDg5zQ2Jg5gJBGUzFxePFThtYsq0XVC57W9Ycw7YBZcvA7YHMDN3HVa2OB110WrEUN5scn2PgPeFDiE6JB6T0H1nFlMPaWMAeYaHb75Am5uQLxMFdFh8SHtDmzBGhEHwIXyp+ycQyq1jGAB0gvG8wgaGoABETI4jvhfQ9j45op0qTtx4aGgEy1+UAbjrZvw2I5cVHBbZ8GzC7OpB9Wzi4uz5y53WA1BJyvBBa2QbAwo20OiNGrMta4mLncfaY32CD2j2muViz7SoO5nxzj9lua4qeSrVHzDalc4DGsw7QCyoaLqjnMaamU15yh7blu6JkcJhd/0jxJq4SsaBz5dWtBmrEEsFwdDw1iOK4np3if8A1SgA0FxZSAHHeqOaAO+dF1HQnbbKrKzGghzHyQ7k4AAxwu0iFEobEqVHIt6wBjzRc9hyEMJAzB1QsiZzM0cD3wvqkRYCwsAOQ0AVftHZVKv9o2XZS0PBLajQ6JyuFxoFtxNYUaQkucQA1oJl73aASdSefieaqoKPBN3scxVrl+zaFOm0mqKYBboWZPRvzTocwIAsZ8Cq3YlWuKgY+k7LAAlsW4GeenmTzVmSadRz3EHrCDUOgD4gObbsxDb8g72lRdLOkrqbxSovyObd7wbyZ3ddBx9yvGNhsutu7TfQyf4es6mRIqMbmYTJBbZ7chsN6/4StfRfaBq4frHdqXNmIBcDctjhePIqowW1No4nCOpNqMNKpLDJDXN0LiN24gkQCONlf0MKKNKnSZ2aYgd54k9838yom+IoLbcyce5bHDRpHiOfctbZlbQ8k3vHv96kgp8U4ASLEvrttp9qDccbBd30BpZcPprB95d/wvnWPkNpQd1zsQ6Iv9plknjp8F9K6HO3HMhwLG0wQQQNHXa7RwMcPOFmuo1e0DokRFqYhERAEREAREQBERAEREAREQBRNrf09b8t/wCkoiA+YUTvKezReIq4vQyY8mh+oXP9D6znYrHlzi4h4ALjJAl9hOgsF4i0KnUV9QscgLXggEZXGDcSBIPkURUZJY9HqpdRplxLiaVMkkySZq3JOqt26eSIoiXmcn0vwrDiMI8sbnzEZsozQ0tIE9xJK6elh2sdULWtaXOBcWgAuOVtzGpRFcxM2lVO1T6en3UqhHcc9Js+MEjwJXqKrNERaWq+UbcG+fF3zRFpDuVfKOo+jp5z1xJgZYE21ePkB7l0r9URYrq9EaM8oHRbXmx8CiKzKnMY1x66gJtlqW4fbP4L6x0b1q/5Pk5EVPxI1l0ovERFoYhERAEREAREQ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https://encrypted-tbn0.gstatic.com/images?q=tbn:ANd9GcQLvmsaTpGJCcivBmFCF54lyhnaw7sqUdLRTjMhcM-YRKIwHXc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850858"/>
            <a:ext cx="59245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4356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Actions from test marketing</a:t>
            </a:r>
          </a:p>
        </p:txBody>
      </p:sp>
      <p:sp>
        <p:nvSpPr>
          <p:cNvPr id="100355" name="Rectangle 3"/>
          <p:cNvSpPr>
            <a:spLocks noGrp="1" noChangeArrowheads="1"/>
          </p:cNvSpPr>
          <p:nvPr>
            <p:ph type="body" idx="1"/>
          </p:nvPr>
        </p:nvSpPr>
        <p:spPr>
          <a:xfrm>
            <a:off x="152400" y="2017713"/>
            <a:ext cx="8802688" cy="4114800"/>
          </a:xfrm>
        </p:spPr>
        <p:txBody>
          <a:bodyPr/>
          <a:lstStyle/>
          <a:p>
            <a:pPr eaLnBrk="1" hangingPunct="1"/>
            <a:r>
              <a:rPr lang="en-US" sz="2400" dirty="0">
                <a:solidFill>
                  <a:srgbClr val="000000"/>
                </a:solidFill>
                <a:latin typeface="+mj-lt"/>
              </a:rPr>
              <a:t>High trial, high repurchase </a:t>
            </a:r>
            <a:r>
              <a:rPr lang="en-US" sz="2400" dirty="0" smtClean="0">
                <a:solidFill>
                  <a:srgbClr val="000000"/>
                </a:solidFill>
                <a:latin typeface="+mj-lt"/>
              </a:rPr>
              <a:t>rate</a:t>
            </a:r>
            <a:r>
              <a:rPr lang="en-US" sz="2400" dirty="0">
                <a:solidFill>
                  <a:srgbClr val="000000"/>
                </a:solidFill>
                <a:latin typeface="+mj-lt"/>
              </a:rPr>
              <a:t>	</a:t>
            </a:r>
            <a:r>
              <a:rPr lang="en-US" sz="2400" dirty="0" smtClean="0">
                <a:solidFill>
                  <a:srgbClr val="000000"/>
                </a:solidFill>
                <a:latin typeface="+mj-lt"/>
              </a:rPr>
              <a:t>	GO</a:t>
            </a:r>
            <a:r>
              <a:rPr lang="en-US" sz="2400" dirty="0">
                <a:solidFill>
                  <a:srgbClr val="000000"/>
                </a:solidFill>
                <a:latin typeface="+mj-lt"/>
              </a:rPr>
              <a:t/>
            </a:r>
            <a:br>
              <a:rPr lang="en-US" sz="2400" dirty="0">
                <a:solidFill>
                  <a:srgbClr val="000000"/>
                </a:solidFill>
                <a:latin typeface="+mj-lt"/>
              </a:rPr>
            </a:br>
            <a:endParaRPr lang="en-US" sz="2400" dirty="0">
              <a:solidFill>
                <a:srgbClr val="000000"/>
              </a:solidFill>
              <a:latin typeface="+mj-lt"/>
            </a:endParaRPr>
          </a:p>
          <a:p>
            <a:pPr eaLnBrk="1" hangingPunct="1"/>
            <a:r>
              <a:rPr lang="en-US" sz="2400" dirty="0">
                <a:solidFill>
                  <a:srgbClr val="000000"/>
                </a:solidFill>
                <a:latin typeface="+mj-lt"/>
              </a:rPr>
              <a:t>High trial, low repurchase rate		Drop or redesign 							product</a:t>
            </a:r>
            <a:br>
              <a:rPr lang="en-US" sz="2400" dirty="0">
                <a:solidFill>
                  <a:srgbClr val="000000"/>
                </a:solidFill>
                <a:latin typeface="+mj-lt"/>
              </a:rPr>
            </a:br>
            <a:endParaRPr lang="en-US" sz="2400" dirty="0">
              <a:solidFill>
                <a:srgbClr val="000000"/>
              </a:solidFill>
              <a:latin typeface="+mj-lt"/>
            </a:endParaRPr>
          </a:p>
          <a:p>
            <a:pPr eaLnBrk="1" hangingPunct="1"/>
            <a:r>
              <a:rPr lang="en-US" sz="2400" dirty="0">
                <a:solidFill>
                  <a:srgbClr val="000000"/>
                </a:solidFill>
                <a:latin typeface="+mj-lt"/>
              </a:rPr>
              <a:t>Low trial, high repurchase rate	</a:t>
            </a:r>
            <a:r>
              <a:rPr lang="en-US" sz="2400" dirty="0" smtClean="0">
                <a:solidFill>
                  <a:srgbClr val="000000"/>
                </a:solidFill>
                <a:latin typeface="+mj-lt"/>
              </a:rPr>
              <a:t>          	Increase </a:t>
            </a:r>
            <a:r>
              <a:rPr lang="en-US" sz="2400" dirty="0">
                <a:solidFill>
                  <a:srgbClr val="000000"/>
                </a:solidFill>
                <a:latin typeface="+mj-lt"/>
              </a:rPr>
              <a:t>advertising       						</a:t>
            </a:r>
            <a:r>
              <a:rPr lang="en-US" sz="2400" dirty="0" smtClean="0">
                <a:solidFill>
                  <a:srgbClr val="000000"/>
                </a:solidFill>
                <a:latin typeface="+mj-lt"/>
              </a:rPr>
              <a:t>and </a:t>
            </a:r>
            <a:r>
              <a:rPr lang="en-US" sz="2400" dirty="0">
                <a:solidFill>
                  <a:srgbClr val="000000"/>
                </a:solidFill>
                <a:latin typeface="+mj-lt"/>
              </a:rPr>
              <a:t>sales promotion</a:t>
            </a:r>
            <a:br>
              <a:rPr lang="en-US" sz="2400" dirty="0">
                <a:solidFill>
                  <a:srgbClr val="000000"/>
                </a:solidFill>
                <a:latin typeface="+mj-lt"/>
              </a:rPr>
            </a:br>
            <a:endParaRPr lang="en-US" sz="2400" dirty="0">
              <a:solidFill>
                <a:srgbClr val="000000"/>
              </a:solidFill>
              <a:latin typeface="+mj-lt"/>
            </a:endParaRPr>
          </a:p>
          <a:p>
            <a:pPr eaLnBrk="1" hangingPunct="1"/>
            <a:r>
              <a:rPr lang="en-US" sz="2400" dirty="0">
                <a:solidFill>
                  <a:srgbClr val="000000"/>
                </a:solidFill>
                <a:latin typeface="+mj-lt"/>
              </a:rPr>
              <a:t>Low trial, low repurchase rate		Drop product</a:t>
            </a:r>
          </a:p>
          <a:p>
            <a:pPr eaLnBrk="1" hangingPunct="1"/>
            <a:endParaRPr lang="en-US" sz="2400" dirty="0">
              <a:solidFill>
                <a:srgbClr val="000000"/>
              </a:solidFill>
              <a:latin typeface="+mj-lt"/>
            </a:endParaRPr>
          </a:p>
        </p:txBody>
      </p:sp>
      <p:sp>
        <p:nvSpPr>
          <p:cNvPr id="4"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36</a:t>
            </a:fld>
            <a:endParaRPr lang="en-US"/>
          </a:p>
        </p:txBody>
      </p:sp>
      <p:sp>
        <p:nvSpPr>
          <p:cNvPr id="5"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strips(upRight)">
                                      <p:cBhvr>
                                        <p:cTn id="7" dur="500"/>
                                        <p:tgtEl>
                                          <p:spTgt spid="100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100355">
                                            <p:txEl>
                                              <p:pRg st="1" end="1"/>
                                            </p:txEl>
                                          </p:spTgt>
                                        </p:tgtEl>
                                        <p:attrNameLst>
                                          <p:attrName>style.visibility</p:attrName>
                                        </p:attrNameLst>
                                      </p:cBhvr>
                                      <p:to>
                                        <p:strVal val="visible"/>
                                      </p:to>
                                    </p:set>
                                    <p:animEffect transition="in" filter="strips(upRight)">
                                      <p:cBhvr>
                                        <p:cTn id="12" dur="500"/>
                                        <p:tgtEl>
                                          <p:spTgt spid="100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00355">
                                            <p:txEl>
                                              <p:pRg st="2" end="2"/>
                                            </p:txEl>
                                          </p:spTgt>
                                        </p:tgtEl>
                                        <p:attrNameLst>
                                          <p:attrName>style.visibility</p:attrName>
                                        </p:attrNameLst>
                                      </p:cBhvr>
                                      <p:to>
                                        <p:strVal val="visible"/>
                                      </p:to>
                                    </p:set>
                                    <p:animEffect transition="in" filter="strips(upRight)">
                                      <p:cBhvr>
                                        <p:cTn id="17" dur="500"/>
                                        <p:tgtEl>
                                          <p:spTgt spid="10035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100355">
                                            <p:txEl>
                                              <p:pRg st="3" end="3"/>
                                            </p:txEl>
                                          </p:spTgt>
                                        </p:tgtEl>
                                        <p:attrNameLst>
                                          <p:attrName>style.visibility</p:attrName>
                                        </p:attrNameLst>
                                      </p:cBhvr>
                                      <p:to>
                                        <p:strVal val="visible"/>
                                      </p:to>
                                    </p:set>
                                    <p:animEffect transition="in" filter="strips(upRight)">
                                      <p:cBhvr>
                                        <p:cTn id="22" dur="500"/>
                                        <p:tgtEl>
                                          <p:spTgt spid="1003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12341"/>
            <a:ext cx="8229600" cy="1371600"/>
          </a:xfrm>
        </p:spPr>
        <p:txBody>
          <a:bodyPr/>
          <a:lstStyle/>
          <a:p>
            <a:pPr eaLnBrk="1" hangingPunct="1"/>
            <a:r>
              <a:rPr lang="en-US" dirty="0"/>
              <a:t>3M </a:t>
            </a:r>
            <a:r>
              <a:rPr lang="en-US" dirty="0" err="1"/>
              <a:t>Greptile</a:t>
            </a:r>
            <a:r>
              <a:rPr lang="en-US" dirty="0"/>
              <a:t> Glove</a:t>
            </a:r>
          </a:p>
        </p:txBody>
      </p:sp>
      <p:pic>
        <p:nvPicPr>
          <p:cNvPr id="30723" name="Picture 4" descr="3MCOE10"/>
          <p:cNvPicPr>
            <a:picLocks noChangeAspect="1" noChangeArrowheads="1"/>
          </p:cNvPicPr>
          <p:nvPr/>
        </p:nvPicPr>
        <p:blipFill>
          <a:blip r:embed="rId2"/>
          <a:srcRect/>
          <a:stretch>
            <a:fillRect/>
          </a:stretch>
        </p:blipFill>
        <p:spPr bwMode="auto">
          <a:xfrm>
            <a:off x="303253" y="1595234"/>
            <a:ext cx="3791075" cy="4682615"/>
          </a:xfrm>
          <a:prstGeom prst="rect">
            <a:avLst/>
          </a:prstGeom>
          <a:noFill/>
          <a:ln w="9525">
            <a:noFill/>
            <a:miter lim="800000"/>
            <a:headEnd/>
            <a:tailEnd/>
          </a:ln>
        </p:spPr>
      </p:pic>
      <p:sp>
        <p:nvSpPr>
          <p:cNvPr id="4"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37</a:t>
            </a:fld>
            <a:endParaRPr lang="en-US"/>
          </a:p>
        </p:txBody>
      </p:sp>
      <p:sp>
        <p:nvSpPr>
          <p:cNvPr id="5"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5122" name="Picture 2" descr="http://media4.onsugar.com/files/2012/10/43/5/192/1922664/cover.xxxlarge/i/2013-New-Kid-Baby-Products.jpg"/>
          <p:cNvPicPr>
            <a:picLocks noChangeAspect="1" noChangeArrowheads="1"/>
          </p:cNvPicPr>
          <p:nvPr/>
        </p:nvPicPr>
        <p:blipFill rotWithShape="1">
          <a:blip r:embed="rId3">
            <a:extLst>
              <a:ext uri="{28A0092B-C50C-407E-A947-70E740481C1C}">
                <a14:useLocalDpi xmlns:a14="http://schemas.microsoft.com/office/drawing/2010/main" val="0"/>
              </a:ext>
            </a:extLst>
          </a:blip>
          <a:srcRect r="-2266" b="45515"/>
          <a:stretch/>
        </p:blipFill>
        <p:spPr bwMode="auto">
          <a:xfrm>
            <a:off x="4572000" y="2468690"/>
            <a:ext cx="4394580" cy="23413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48664" y="691825"/>
            <a:ext cx="6496334" cy="1200329"/>
          </a:xfrm>
          <a:prstGeom prst="rect">
            <a:avLst/>
          </a:prstGeom>
          <a:noFill/>
        </p:spPr>
        <p:txBody>
          <a:bodyPr wrap="square" rtlCol="0">
            <a:spAutoFit/>
          </a:bodyPr>
          <a:lstStyle/>
          <a:p>
            <a:pPr algn="ctr"/>
            <a:r>
              <a:rPr lang="en-US" sz="3600" dirty="0" err="1">
                <a:latin typeface="Arial" pitchFamily="34" charset="0"/>
                <a:cs typeface="Arial" pitchFamily="34" charset="0"/>
              </a:rPr>
              <a:t>BabyBjörn's</a:t>
            </a:r>
            <a:r>
              <a:rPr lang="en-US" sz="3600" dirty="0">
                <a:latin typeface="Arial" pitchFamily="34" charset="0"/>
                <a:cs typeface="Arial" pitchFamily="34" charset="0"/>
              </a:rPr>
              <a:t> </a:t>
            </a:r>
            <a:r>
              <a:rPr lang="en-US" sz="3600" dirty="0" smtClean="0">
                <a:latin typeface="Arial" pitchFamily="34" charset="0"/>
                <a:cs typeface="Arial" pitchFamily="34" charset="0"/>
              </a:rPr>
              <a:t>High </a:t>
            </a:r>
          </a:p>
          <a:p>
            <a:pPr algn="ctr"/>
            <a:r>
              <a:rPr lang="en-US" sz="3600" dirty="0" smtClean="0">
                <a:latin typeface="Arial" pitchFamily="34" charset="0"/>
                <a:cs typeface="Arial" pitchFamily="34" charset="0"/>
              </a:rPr>
              <a:t>Chair</a:t>
            </a:r>
            <a:endParaRPr lang="en-US" sz="36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t>Think About</a:t>
            </a:r>
            <a:endParaRPr lang="en-US" dirty="0"/>
          </a:p>
        </p:txBody>
      </p:sp>
      <p:sp>
        <p:nvSpPr>
          <p:cNvPr id="31747" name="Rectangle 3"/>
          <p:cNvSpPr>
            <a:spLocks noGrp="1" noChangeArrowheads="1"/>
          </p:cNvSpPr>
          <p:nvPr>
            <p:ph type="body" idx="1"/>
          </p:nvPr>
        </p:nvSpPr>
        <p:spPr/>
        <p:txBody>
          <a:bodyPr/>
          <a:lstStyle/>
          <a:p>
            <a:pPr eaLnBrk="1" hangingPunct="1"/>
            <a:r>
              <a:rPr lang="en-US" dirty="0">
                <a:latin typeface="Arial" pitchFamily="34" charset="0"/>
                <a:cs typeface="Arial" pitchFamily="34" charset="0"/>
              </a:rPr>
              <a:t>Who are some target segments for the </a:t>
            </a:r>
            <a:r>
              <a:rPr lang="en-US" dirty="0" smtClean="0">
                <a:latin typeface="Arial" pitchFamily="34" charset="0"/>
                <a:cs typeface="Arial" pitchFamily="34" charset="0"/>
              </a:rPr>
              <a:t>Each Product</a:t>
            </a:r>
            <a:endParaRPr lang="en-US" dirty="0">
              <a:latin typeface="Arial" pitchFamily="34" charset="0"/>
              <a:cs typeface="Arial" pitchFamily="34" charset="0"/>
            </a:endParaRPr>
          </a:p>
          <a:p>
            <a:pPr eaLnBrk="1" hangingPunct="1"/>
            <a:r>
              <a:rPr lang="en-US" dirty="0" smtClean="0">
                <a:latin typeface="Arial" pitchFamily="34" charset="0"/>
                <a:cs typeface="Arial" pitchFamily="34" charset="0"/>
              </a:rPr>
              <a:t>What do you suspect was the source </a:t>
            </a:r>
            <a:r>
              <a:rPr lang="en-US" dirty="0">
                <a:latin typeface="Arial" pitchFamily="34" charset="0"/>
                <a:cs typeface="Arial" pitchFamily="34" charset="0"/>
              </a:rPr>
              <a:t>for idea?</a:t>
            </a:r>
          </a:p>
          <a:p>
            <a:pPr eaLnBrk="1" hangingPunct="1"/>
            <a:r>
              <a:rPr lang="en-US" dirty="0">
                <a:latin typeface="Arial" pitchFamily="34" charset="0"/>
                <a:cs typeface="Arial" pitchFamily="34" charset="0"/>
              </a:rPr>
              <a:t>What is the key point of difference?</a:t>
            </a:r>
          </a:p>
          <a:p>
            <a:pPr eaLnBrk="1" hangingPunct="1"/>
            <a:r>
              <a:rPr lang="en-US" dirty="0" smtClean="0">
                <a:latin typeface="Arial" pitchFamily="34" charset="0"/>
                <a:cs typeface="Arial" pitchFamily="34" charset="0"/>
              </a:rPr>
              <a:t>Does this product have potential and </a:t>
            </a:r>
            <a:r>
              <a:rPr lang="en-US" dirty="0" smtClean="0">
                <a:latin typeface="Arial" pitchFamily="34" charset="0"/>
                <a:cs typeface="Arial" pitchFamily="34" charset="0"/>
              </a:rPr>
              <a:t>Why or Why Not? </a:t>
            </a:r>
            <a:endParaRPr lang="en-US" dirty="0">
              <a:latin typeface="Arial" pitchFamily="34" charset="0"/>
              <a:cs typeface="Arial" pitchFamily="34" charset="0"/>
            </a:endParaRPr>
          </a:p>
          <a:p>
            <a:pPr eaLnBrk="1" hangingPunct="1"/>
            <a:endParaRPr lang="en-US" dirty="0">
              <a:latin typeface="Arial" pitchFamily="34" charset="0"/>
              <a:cs typeface="Arial" pitchFamily="34" charset="0"/>
            </a:endParaRPr>
          </a:p>
        </p:txBody>
      </p:sp>
      <p:sp>
        <p:nvSpPr>
          <p:cNvPr id="4"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38</a:t>
            </a:fld>
            <a:endParaRPr lang="en-US"/>
          </a:p>
        </p:txBody>
      </p:sp>
      <p:sp>
        <p:nvSpPr>
          <p:cNvPr id="5"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Review</a:t>
            </a:r>
            <a:endParaRPr lang="en-US" dirty="0"/>
          </a:p>
        </p:txBody>
      </p:sp>
      <p:sp>
        <p:nvSpPr>
          <p:cNvPr id="5" name="Slide Number Placeholder 4"/>
          <p:cNvSpPr>
            <a:spLocks noGrp="1"/>
          </p:cNvSpPr>
          <p:nvPr>
            <p:ph type="sldNum" sz="quarter" idx="12"/>
          </p:nvPr>
        </p:nvSpPr>
        <p:spPr/>
        <p:txBody>
          <a:bodyPr/>
          <a:lstStyle/>
          <a:p>
            <a:fld id="{BEEE9058-9607-1947-8BA0-61434F010E97}" type="slidenum">
              <a:rPr lang="en-US" smtClean="0"/>
              <a:pPr/>
              <a:t>39</a:t>
            </a:fld>
            <a:endParaRPr lang="en-US"/>
          </a:p>
        </p:txBody>
      </p:sp>
      <p:sp>
        <p:nvSpPr>
          <p:cNvPr id="7" name="Content Placeholder 6"/>
          <p:cNvSpPr>
            <a:spLocks noGrp="1"/>
          </p:cNvSpPr>
          <p:nvPr>
            <p:ph sz="quarter" idx="1"/>
          </p:nvPr>
        </p:nvSpPr>
        <p:spPr/>
        <p:txBody>
          <a:bodyPr/>
          <a:lstStyle/>
          <a:p>
            <a:r>
              <a:rPr lang="en-US" dirty="0" smtClean="0">
                <a:latin typeface="Arial" pitchFamily="34" charset="0"/>
                <a:cs typeface="Arial" pitchFamily="34" charset="0"/>
              </a:rPr>
              <a:t>What is the </a:t>
            </a:r>
            <a:r>
              <a:rPr lang="en-US" dirty="0" smtClean="0">
                <a:latin typeface="Arial" pitchFamily="34" charset="0"/>
                <a:cs typeface="Arial" pitchFamily="34" charset="0"/>
              </a:rPr>
              <a:t>New Product Development </a:t>
            </a:r>
            <a:r>
              <a:rPr lang="en-US" dirty="0" smtClean="0">
                <a:latin typeface="Arial" pitchFamily="34" charset="0"/>
                <a:cs typeface="Arial" pitchFamily="34" charset="0"/>
              </a:rPr>
              <a:t>process</a:t>
            </a:r>
            <a:r>
              <a:rPr lang="en-US" dirty="0" smtClean="0">
                <a:latin typeface="Arial" pitchFamily="34" charset="0"/>
                <a:cs typeface="Arial" pitchFamily="34" charset="0"/>
              </a:rPr>
              <a:t>?</a:t>
            </a:r>
          </a:p>
          <a:p>
            <a:r>
              <a:rPr lang="en-US" dirty="0" smtClean="0">
                <a:latin typeface="Arial" pitchFamily="34" charset="0"/>
                <a:cs typeface="Arial" pitchFamily="34" charset="0"/>
              </a:rPr>
              <a:t>Categories of products</a:t>
            </a:r>
            <a:endParaRPr lang="en-US" dirty="0" smtClean="0">
              <a:latin typeface="Arial" pitchFamily="34" charset="0"/>
              <a:cs typeface="Arial" pitchFamily="34" charset="0"/>
            </a:endParaRPr>
          </a:p>
          <a:p>
            <a:r>
              <a:rPr lang="en-US" dirty="0" smtClean="0">
                <a:latin typeface="Arial" pitchFamily="34" charset="0"/>
                <a:cs typeface="Arial" pitchFamily="34" charset="0"/>
              </a:rPr>
              <a:t>What are some problems with test marketing?</a:t>
            </a:r>
          </a:p>
          <a:p>
            <a:r>
              <a:rPr lang="en-US" dirty="0" smtClean="0">
                <a:latin typeface="Arial" pitchFamily="34" charset="0"/>
                <a:cs typeface="Arial" pitchFamily="34" charset="0"/>
              </a:rPr>
              <a:t>What constitutes a new product</a:t>
            </a:r>
            <a:r>
              <a:rPr lang="en-US" dirty="0" smtClean="0">
                <a:latin typeface="Arial" pitchFamily="34" charset="0"/>
                <a:cs typeface="Arial" pitchFamily="34" charset="0"/>
              </a:rPr>
              <a:t>?</a:t>
            </a:r>
          </a:p>
          <a:p>
            <a:r>
              <a:rPr lang="en-US" dirty="0" smtClean="0">
                <a:latin typeface="Arial" pitchFamily="34" charset="0"/>
                <a:cs typeface="Arial" pitchFamily="34" charset="0"/>
              </a:rPr>
              <a:t>Why do new products fail or succeed</a:t>
            </a:r>
            <a:endParaRPr lang="en-US" dirty="0">
              <a:latin typeface="Arial" pitchFamily="34" charset="0"/>
              <a:cs typeface="Arial" pitchFamily="34" charset="0"/>
            </a:endParaRPr>
          </a:p>
        </p:txBody>
      </p:sp>
      <p:sp>
        <p:nvSpPr>
          <p:cNvPr id="4" name="Footer Placeholder 3"/>
          <p:cNvSpPr>
            <a:spLocks noGrp="1"/>
          </p:cNvSpPr>
          <p:nvPr>
            <p:ph type="ftr" sz="quarter" idx="3"/>
          </p:nvPr>
        </p:nvSpPr>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457200" y="990600"/>
            <a:ext cx="8229600" cy="4648200"/>
          </a:xfrm>
        </p:spPr>
        <p:txBody>
          <a:bodyPr/>
          <a:lstStyle/>
          <a:p>
            <a:pPr eaLnBrk="1" hangingPunct="1">
              <a:buFont typeface="Wingdings" charset="2"/>
              <a:buNone/>
            </a:pPr>
            <a:r>
              <a:rPr lang="en-US" dirty="0">
                <a:latin typeface="+mj-lt"/>
              </a:rPr>
              <a:t>Pitiful is the person who is afraid of taking </a:t>
            </a:r>
            <a:r>
              <a:rPr lang="en-US" dirty="0" smtClean="0">
                <a:latin typeface="+mj-lt"/>
              </a:rPr>
              <a:t>risks</a:t>
            </a:r>
            <a:r>
              <a:rPr lang="en-US" dirty="0">
                <a:latin typeface="+mj-lt"/>
              </a:rPr>
              <a:t>. Perhaps </a:t>
            </a:r>
            <a:r>
              <a:rPr lang="en-US" dirty="0" smtClean="0">
                <a:latin typeface="+mj-lt"/>
              </a:rPr>
              <a:t>this person </a:t>
            </a:r>
            <a:r>
              <a:rPr lang="en-US" dirty="0">
                <a:latin typeface="+mj-lt"/>
              </a:rPr>
              <a:t>will never be </a:t>
            </a:r>
            <a:r>
              <a:rPr lang="en-US" dirty="0" smtClean="0">
                <a:latin typeface="+mj-lt"/>
              </a:rPr>
              <a:t>disappointed </a:t>
            </a:r>
            <a:r>
              <a:rPr lang="en-US" dirty="0">
                <a:latin typeface="+mj-lt"/>
              </a:rPr>
              <a:t>or disillusioned perhaps </a:t>
            </a:r>
            <a:r>
              <a:rPr lang="en-US" dirty="0" smtClean="0">
                <a:latin typeface="+mj-lt"/>
              </a:rPr>
              <a:t>he </a:t>
            </a:r>
            <a:r>
              <a:rPr lang="en-US" dirty="0" smtClean="0">
                <a:latin typeface="+mj-lt"/>
              </a:rPr>
              <a:t>won´t </a:t>
            </a:r>
            <a:r>
              <a:rPr lang="en-US" dirty="0">
                <a:latin typeface="+mj-lt"/>
              </a:rPr>
              <a:t>suffer the way people do when they </a:t>
            </a:r>
            <a:r>
              <a:rPr lang="en-US" dirty="0" smtClean="0">
                <a:latin typeface="+mj-lt"/>
              </a:rPr>
              <a:t>have </a:t>
            </a:r>
            <a:r>
              <a:rPr lang="en-US" dirty="0">
                <a:latin typeface="+mj-lt"/>
              </a:rPr>
              <a:t>a dream to follow. But when the person </a:t>
            </a:r>
            <a:r>
              <a:rPr lang="en-US" dirty="0" smtClean="0">
                <a:latin typeface="+mj-lt"/>
              </a:rPr>
              <a:t>looks </a:t>
            </a:r>
            <a:r>
              <a:rPr lang="en-US" dirty="0">
                <a:latin typeface="+mj-lt"/>
              </a:rPr>
              <a:t>back-she will hear her heart break.</a:t>
            </a:r>
          </a:p>
          <a:p>
            <a:pPr eaLnBrk="1" hangingPunct="1"/>
            <a:endParaRPr lang="en-US" dirty="0">
              <a:latin typeface="+mj-lt"/>
            </a:endParaRPr>
          </a:p>
          <a:p>
            <a:pPr eaLnBrk="1" hangingPunct="1">
              <a:buFont typeface="Wingdings" charset="2"/>
              <a:buNone/>
            </a:pPr>
            <a:r>
              <a:rPr lang="en-US" dirty="0" smtClean="0">
                <a:latin typeface="+mj-lt"/>
              </a:rPr>
              <a:t>						- </a:t>
            </a:r>
            <a:r>
              <a:rPr lang="en-US" dirty="0">
                <a:latin typeface="+mj-lt"/>
              </a:rPr>
              <a:t>Paulo Coelho</a:t>
            </a:r>
          </a:p>
        </p:txBody>
      </p:sp>
      <p:sp>
        <p:nvSpPr>
          <p:cNvPr id="3"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4</a:t>
            </a:fld>
            <a:endParaRPr lang="en-US"/>
          </a:p>
        </p:txBody>
      </p:sp>
      <p:sp>
        <p:nvSpPr>
          <p:cNvPr id="4"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pic>
        <p:nvPicPr>
          <p:cNvPr id="1026" name="Picture 2"/>
          <p:cNvPicPr>
            <a:picLocks noChangeAspect="1" noChangeArrowheads="1"/>
          </p:cNvPicPr>
          <p:nvPr/>
        </p:nvPicPr>
        <p:blipFill>
          <a:blip r:embed="rId2"/>
          <a:srcRect/>
          <a:stretch>
            <a:fillRect/>
          </a:stretch>
        </p:blipFill>
        <p:spPr bwMode="auto">
          <a:xfrm>
            <a:off x="914400" y="3868621"/>
            <a:ext cx="2095500" cy="2809875"/>
          </a:xfrm>
          <a:prstGeom prst="rect">
            <a:avLst/>
          </a:prstGeom>
          <a:noFill/>
          <a:ln w="9525">
            <a:noFill/>
            <a:miter lim="800000"/>
            <a:headEnd/>
            <a:tailEnd/>
          </a:ln>
        </p:spPr>
      </p:pic>
      <p:sp>
        <p:nvSpPr>
          <p:cNvPr id="6" name="Cloud Callout 5"/>
          <p:cNvSpPr/>
          <p:nvPr/>
        </p:nvSpPr>
        <p:spPr>
          <a:xfrm>
            <a:off x="-350815" y="392140"/>
            <a:ext cx="9566033" cy="3285981"/>
          </a:xfrm>
          <a:prstGeom prst="cloudCallou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Product</a:t>
            </a:r>
          </a:p>
        </p:txBody>
      </p:sp>
      <p:sp>
        <p:nvSpPr>
          <p:cNvPr id="147459" name="Rectangle 3"/>
          <p:cNvSpPr>
            <a:spLocks noGrp="1" noChangeArrowheads="1"/>
          </p:cNvSpPr>
          <p:nvPr>
            <p:ph type="body" idx="1"/>
          </p:nvPr>
        </p:nvSpPr>
        <p:spPr>
          <a:xfrm>
            <a:off x="381000" y="1676400"/>
            <a:ext cx="8580120" cy="4800600"/>
          </a:xfrm>
        </p:spPr>
        <p:txBody>
          <a:bodyPr>
            <a:normAutofit/>
          </a:bodyPr>
          <a:lstStyle/>
          <a:p>
            <a:pPr eaLnBrk="1" hangingPunct="1">
              <a:lnSpc>
                <a:spcPct val="80000"/>
              </a:lnSpc>
            </a:pPr>
            <a:r>
              <a:rPr lang="en-US" sz="2800" dirty="0">
                <a:latin typeface="+mj-lt"/>
              </a:rPr>
              <a:t>Anything that satisfies consumer needs</a:t>
            </a:r>
          </a:p>
          <a:p>
            <a:pPr eaLnBrk="1" hangingPunct="1">
              <a:lnSpc>
                <a:spcPct val="80000"/>
              </a:lnSpc>
            </a:pPr>
            <a:endParaRPr lang="en-US" sz="2800" dirty="0">
              <a:latin typeface="+mj-lt"/>
            </a:endParaRPr>
          </a:p>
          <a:p>
            <a:pPr eaLnBrk="1" hangingPunct="1">
              <a:lnSpc>
                <a:spcPct val="80000"/>
              </a:lnSpc>
            </a:pPr>
            <a:r>
              <a:rPr lang="en-US" sz="2800" dirty="0">
                <a:latin typeface="+mj-lt"/>
              </a:rPr>
              <a:t>“Bundle of </a:t>
            </a:r>
            <a:r>
              <a:rPr lang="en-US" sz="2800" i="1" dirty="0">
                <a:solidFill>
                  <a:srgbClr val="FF0000"/>
                </a:solidFill>
                <a:latin typeface="+mj-lt"/>
              </a:rPr>
              <a:t>benefits</a:t>
            </a:r>
            <a:r>
              <a:rPr lang="en-US" sz="2800" dirty="0">
                <a:latin typeface="+mj-lt"/>
              </a:rPr>
              <a:t>” vs. “Bundle of </a:t>
            </a:r>
            <a:r>
              <a:rPr lang="en-US" sz="2800" i="1" dirty="0">
                <a:solidFill>
                  <a:srgbClr val="FF0000"/>
                </a:solidFill>
                <a:latin typeface="+mj-lt"/>
              </a:rPr>
              <a:t>attributes</a:t>
            </a:r>
            <a:r>
              <a:rPr lang="en-US" sz="2800" dirty="0">
                <a:latin typeface="+mj-lt"/>
              </a:rPr>
              <a:t>”</a:t>
            </a:r>
          </a:p>
          <a:p>
            <a:pPr eaLnBrk="1" hangingPunct="1">
              <a:lnSpc>
                <a:spcPct val="80000"/>
              </a:lnSpc>
            </a:pPr>
            <a:endParaRPr lang="en-US" sz="2800" dirty="0">
              <a:latin typeface="+mj-lt"/>
            </a:endParaRPr>
          </a:p>
          <a:p>
            <a:pPr eaLnBrk="1" hangingPunct="1">
              <a:lnSpc>
                <a:spcPct val="80000"/>
              </a:lnSpc>
            </a:pPr>
            <a:r>
              <a:rPr lang="en-US" sz="2800" dirty="0">
                <a:latin typeface="+mj-lt"/>
                <a:sym typeface="Wingdings" charset="2"/>
              </a:rPr>
              <a:t>Example: </a:t>
            </a:r>
            <a:r>
              <a:rPr lang="en-US" sz="2800" b="1" dirty="0">
                <a:latin typeface="+mj-lt"/>
                <a:sym typeface="Wingdings" charset="2"/>
              </a:rPr>
              <a:t>Cars</a:t>
            </a:r>
          </a:p>
          <a:p>
            <a:pPr marL="914400" lvl="2" indent="0" eaLnBrk="1" hangingPunct="1">
              <a:lnSpc>
                <a:spcPct val="80000"/>
              </a:lnSpc>
              <a:buFont typeface="Wingdings" charset="2"/>
              <a:buNone/>
            </a:pPr>
            <a:r>
              <a:rPr lang="en-US" sz="2800" b="1" dirty="0">
                <a:solidFill>
                  <a:srgbClr val="002060"/>
                </a:solidFill>
                <a:latin typeface="+mj-lt"/>
                <a:sym typeface="Wingdings" charset="2"/>
              </a:rPr>
              <a:t>Benefits	</a:t>
            </a:r>
            <a:r>
              <a:rPr lang="en-US" sz="2800" b="1" dirty="0" smtClean="0">
                <a:solidFill>
                  <a:srgbClr val="000066"/>
                </a:solidFill>
                <a:latin typeface="+mj-lt"/>
                <a:sym typeface="Wingdings" charset="2"/>
              </a:rPr>
              <a:t>	  </a:t>
            </a:r>
            <a:r>
              <a:rPr lang="en-US" sz="2800" b="1" dirty="0" smtClean="0">
                <a:solidFill>
                  <a:schemeClr val="accent2">
                    <a:lumMod val="50000"/>
                    <a:lumOff val="50000"/>
                  </a:schemeClr>
                </a:solidFill>
                <a:latin typeface="+mj-lt"/>
                <a:sym typeface="Wingdings" charset="2"/>
              </a:rPr>
              <a:t> Attributes </a:t>
            </a:r>
            <a:endParaRPr lang="en-US" sz="2800" b="1" dirty="0">
              <a:solidFill>
                <a:schemeClr val="accent2">
                  <a:lumMod val="50000"/>
                  <a:lumOff val="50000"/>
                </a:schemeClr>
              </a:solidFill>
              <a:latin typeface="+mj-lt"/>
              <a:sym typeface="Wingdings" charset="2"/>
            </a:endParaRPr>
          </a:p>
          <a:p>
            <a:pPr lvl="1" eaLnBrk="1" hangingPunct="1">
              <a:lnSpc>
                <a:spcPct val="80000"/>
              </a:lnSpc>
            </a:pPr>
            <a:r>
              <a:rPr lang="en-US" sz="2400" dirty="0">
                <a:solidFill>
                  <a:srgbClr val="002060"/>
                </a:solidFill>
                <a:latin typeface="+mj-lt"/>
                <a:sym typeface="Wingdings" charset="2"/>
              </a:rPr>
              <a:t>Economic transportation </a:t>
            </a:r>
            <a:r>
              <a:rPr lang="en-US" sz="2400" dirty="0">
                <a:latin typeface="+mj-lt"/>
                <a:sym typeface="Wingdings" charset="2"/>
              </a:rPr>
              <a:t> </a:t>
            </a:r>
            <a:r>
              <a:rPr lang="en-US" sz="2400" dirty="0" smtClean="0">
                <a:solidFill>
                  <a:schemeClr val="accent2">
                    <a:lumMod val="50000"/>
                    <a:lumOff val="50000"/>
                  </a:schemeClr>
                </a:solidFill>
                <a:latin typeface="+mj-lt"/>
                <a:sym typeface="Wingdings" charset="2"/>
              </a:rPr>
              <a:t>Price</a:t>
            </a:r>
            <a:endParaRPr lang="en-US" sz="2400" dirty="0">
              <a:solidFill>
                <a:schemeClr val="accent2">
                  <a:lumMod val="50000"/>
                  <a:lumOff val="50000"/>
                </a:schemeClr>
              </a:solidFill>
              <a:latin typeface="+mj-lt"/>
              <a:sym typeface="Wingdings" charset="2"/>
            </a:endParaRPr>
          </a:p>
          <a:p>
            <a:pPr lvl="1" eaLnBrk="1" hangingPunct="1">
              <a:lnSpc>
                <a:spcPct val="80000"/>
              </a:lnSpc>
            </a:pPr>
            <a:r>
              <a:rPr lang="en-US" sz="2400" dirty="0">
                <a:solidFill>
                  <a:srgbClr val="002060"/>
                </a:solidFill>
                <a:latin typeface="+mj-lt"/>
                <a:sym typeface="Wingdings" charset="2"/>
              </a:rPr>
              <a:t>Sporty feeling </a:t>
            </a:r>
            <a:r>
              <a:rPr lang="en-US" sz="2400" dirty="0">
                <a:latin typeface="+mj-lt"/>
                <a:sym typeface="Wingdings" charset="2"/>
              </a:rPr>
              <a:t> </a:t>
            </a:r>
            <a:r>
              <a:rPr lang="en-US" sz="2400" dirty="0" smtClean="0">
                <a:solidFill>
                  <a:schemeClr val="accent2">
                    <a:lumMod val="50000"/>
                    <a:lumOff val="50000"/>
                  </a:schemeClr>
                </a:solidFill>
                <a:latin typeface="+mj-lt"/>
                <a:sym typeface="Wingdings" charset="2"/>
              </a:rPr>
              <a:t>Engine </a:t>
            </a:r>
            <a:r>
              <a:rPr lang="en-US" sz="2400" dirty="0">
                <a:solidFill>
                  <a:schemeClr val="accent2">
                    <a:lumMod val="50000"/>
                    <a:lumOff val="50000"/>
                  </a:schemeClr>
                </a:solidFill>
                <a:latin typeface="+mj-lt"/>
                <a:sym typeface="Wingdings" charset="2"/>
              </a:rPr>
              <a:t>capacity, </a:t>
            </a:r>
            <a:r>
              <a:rPr lang="en-US" sz="2400" dirty="0" smtClean="0">
                <a:solidFill>
                  <a:schemeClr val="accent2">
                    <a:lumMod val="50000"/>
                    <a:lumOff val="50000"/>
                  </a:schemeClr>
                </a:solidFill>
                <a:latin typeface="+mj-lt"/>
                <a:sym typeface="Wingdings" charset="2"/>
              </a:rPr>
              <a:t>Horsepower, styling</a:t>
            </a:r>
            <a:endParaRPr lang="en-US" sz="2400" dirty="0">
              <a:solidFill>
                <a:schemeClr val="accent2">
                  <a:lumMod val="50000"/>
                  <a:lumOff val="50000"/>
                </a:schemeClr>
              </a:solidFill>
              <a:latin typeface="+mj-lt"/>
              <a:sym typeface="Wingdings" charset="2"/>
            </a:endParaRPr>
          </a:p>
          <a:p>
            <a:pPr lvl="1" eaLnBrk="1" hangingPunct="1">
              <a:lnSpc>
                <a:spcPct val="80000"/>
              </a:lnSpc>
            </a:pPr>
            <a:r>
              <a:rPr lang="en-US" sz="2400" dirty="0">
                <a:solidFill>
                  <a:srgbClr val="002060"/>
                </a:solidFill>
                <a:latin typeface="+mj-lt"/>
                <a:sym typeface="Wingdings" charset="2"/>
              </a:rPr>
              <a:t>Luxury</a:t>
            </a:r>
            <a:r>
              <a:rPr lang="en-US" sz="2400" dirty="0">
                <a:latin typeface="+mj-lt"/>
                <a:sym typeface="Wingdings" charset="2"/>
              </a:rPr>
              <a:t>  </a:t>
            </a:r>
            <a:r>
              <a:rPr lang="en-US" sz="2400" dirty="0">
                <a:solidFill>
                  <a:schemeClr val="accent2">
                    <a:lumMod val="50000"/>
                    <a:lumOff val="50000"/>
                  </a:schemeClr>
                </a:solidFill>
                <a:latin typeface="+mj-lt"/>
                <a:sym typeface="Wingdings" charset="2"/>
              </a:rPr>
              <a:t>Heated leather seats, GPS</a:t>
            </a:r>
          </a:p>
          <a:p>
            <a:pPr lvl="1" eaLnBrk="1" hangingPunct="1">
              <a:lnSpc>
                <a:spcPct val="80000"/>
              </a:lnSpc>
            </a:pPr>
            <a:endParaRPr lang="en-US" sz="2400" dirty="0">
              <a:latin typeface="+mj-lt"/>
              <a:sym typeface="Wingdings" charset="2"/>
            </a:endParaRPr>
          </a:p>
          <a:p>
            <a:pPr eaLnBrk="1" hangingPunct="1">
              <a:lnSpc>
                <a:spcPct val="80000"/>
              </a:lnSpc>
            </a:pPr>
            <a:r>
              <a:rPr lang="en-US" sz="2800" dirty="0">
                <a:latin typeface="+mj-lt"/>
              </a:rPr>
              <a:t>Consumers focus on attributes as a way to achieve benefits</a:t>
            </a:r>
          </a:p>
          <a:p>
            <a:pPr eaLnBrk="1" hangingPunct="1">
              <a:lnSpc>
                <a:spcPct val="80000"/>
              </a:lnSpc>
            </a:pPr>
            <a:endParaRPr lang="en-US" sz="2800" dirty="0">
              <a:latin typeface="+mj-lt"/>
            </a:endParaRPr>
          </a:p>
        </p:txBody>
      </p:sp>
      <p:sp>
        <p:nvSpPr>
          <p:cNvPr id="4"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5</a:t>
            </a:fld>
            <a:endParaRPr lang="en-US"/>
          </a:p>
        </p:txBody>
      </p:sp>
      <p:sp>
        <p:nvSpPr>
          <p:cNvPr id="5" name="Footer Placeholder 4"/>
          <p:cNvSpPr>
            <a:spLocks noGrp="1"/>
          </p:cNvSpPr>
          <p:nvPr>
            <p:ph type="ftr" sz="quarter" idx="3"/>
          </p:nvPr>
        </p:nvSpPr>
        <p:spPr>
          <a:xfrm>
            <a:off x="914400" y="6172200"/>
            <a:ext cx="3962400" cy="457200"/>
          </a:xfrm>
        </p:spPr>
        <p:txBody>
          <a:bodyPr/>
          <a:lstStyle/>
          <a:p>
            <a:r>
              <a:rPr lang="en-US" smtClean="0"/>
              <a:t>Dr. Morgan K. Ward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47459">
                                            <p:txEl>
                                              <p:pRg st="2" end="2"/>
                                            </p:txEl>
                                          </p:spTgt>
                                        </p:tgtEl>
                                        <p:attrNameLst>
                                          <p:attrName>style.visibility</p:attrName>
                                        </p:attrNameLst>
                                      </p:cBhvr>
                                      <p:to>
                                        <p:strVal val="visible"/>
                                      </p:to>
                                    </p:set>
                                    <p:animEffect transition="in" filter="blinds(horizontal)">
                                      <p:cBhvr>
                                        <p:cTn id="11" dur="500"/>
                                        <p:tgtEl>
                                          <p:spTgt spid="147459">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47459">
                                            <p:txEl>
                                              <p:pRg st="4" end="4"/>
                                            </p:txEl>
                                          </p:spTgt>
                                        </p:tgtEl>
                                        <p:attrNameLst>
                                          <p:attrName>style.visibility</p:attrName>
                                        </p:attrNameLst>
                                      </p:cBhvr>
                                      <p:to>
                                        <p:strVal val="visible"/>
                                      </p:to>
                                    </p:set>
                                    <p:animEffect transition="in" filter="blinds(horizontal)">
                                      <p:cBhvr>
                                        <p:cTn id="16" dur="500"/>
                                        <p:tgtEl>
                                          <p:spTgt spid="147459">
                                            <p:txEl>
                                              <p:pRg st="4" end="4"/>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7459">
                                            <p:txEl>
                                              <p:pRg st="5" end="5"/>
                                            </p:txEl>
                                          </p:spTgt>
                                        </p:tgtEl>
                                        <p:attrNameLst>
                                          <p:attrName>style.visibility</p:attrName>
                                        </p:attrNameLst>
                                      </p:cBhvr>
                                      <p:to>
                                        <p:strVal val="visible"/>
                                      </p:to>
                                    </p:set>
                                    <p:animEffect transition="in" filter="blinds(horizontal)">
                                      <p:cBhvr>
                                        <p:cTn id="19" dur="500"/>
                                        <p:tgtEl>
                                          <p:spTgt spid="147459">
                                            <p:txEl>
                                              <p:pRg st="5" end="5"/>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7459">
                                            <p:txEl>
                                              <p:pRg st="6" end="6"/>
                                            </p:txEl>
                                          </p:spTgt>
                                        </p:tgtEl>
                                        <p:attrNameLst>
                                          <p:attrName>style.visibility</p:attrName>
                                        </p:attrNameLst>
                                      </p:cBhvr>
                                      <p:to>
                                        <p:strVal val="visible"/>
                                      </p:to>
                                    </p:set>
                                    <p:animEffect transition="in" filter="blinds(horizontal)">
                                      <p:cBhvr>
                                        <p:cTn id="22" dur="500"/>
                                        <p:tgtEl>
                                          <p:spTgt spid="147459">
                                            <p:txEl>
                                              <p:pRg st="6" end="6"/>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7459">
                                            <p:txEl>
                                              <p:pRg st="7" end="7"/>
                                            </p:txEl>
                                          </p:spTgt>
                                        </p:tgtEl>
                                        <p:attrNameLst>
                                          <p:attrName>style.visibility</p:attrName>
                                        </p:attrNameLst>
                                      </p:cBhvr>
                                      <p:to>
                                        <p:strVal val="visible"/>
                                      </p:to>
                                    </p:set>
                                    <p:animEffect transition="in" filter="blinds(horizontal)">
                                      <p:cBhvr>
                                        <p:cTn id="25" dur="500"/>
                                        <p:tgtEl>
                                          <p:spTgt spid="147459">
                                            <p:txEl>
                                              <p:pRg st="7" end="7"/>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7459">
                                            <p:txEl>
                                              <p:pRg st="8" end="8"/>
                                            </p:txEl>
                                          </p:spTgt>
                                        </p:tgtEl>
                                        <p:attrNameLst>
                                          <p:attrName>style.visibility</p:attrName>
                                        </p:attrNameLst>
                                      </p:cBhvr>
                                      <p:to>
                                        <p:strVal val="visible"/>
                                      </p:to>
                                    </p:set>
                                    <p:animEffect transition="in" filter="blinds(horizontal)">
                                      <p:cBhvr>
                                        <p:cTn id="28" dur="500"/>
                                        <p:tgtEl>
                                          <p:spTgt spid="147459">
                                            <p:txEl>
                                              <p:pRg st="8" end="8"/>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47459">
                                            <p:txEl>
                                              <p:pRg st="10" end="10"/>
                                            </p:txEl>
                                          </p:spTgt>
                                        </p:tgtEl>
                                        <p:attrNameLst>
                                          <p:attrName>style.visibility</p:attrName>
                                        </p:attrNameLst>
                                      </p:cBhvr>
                                      <p:to>
                                        <p:strVal val="visible"/>
                                      </p:to>
                                    </p:set>
                                    <p:animEffect transition="in" filter="blinds(horizontal)">
                                      <p:cBhvr>
                                        <p:cTn id="33" dur="500"/>
                                        <p:tgtEl>
                                          <p:spTgt spid="1474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14400" y="-68262"/>
            <a:ext cx="7772400" cy="1143000"/>
          </a:xfrm>
        </p:spPr>
        <p:txBody>
          <a:bodyPr/>
          <a:lstStyle/>
          <a:p>
            <a:pPr eaLnBrk="1" hangingPunct="1"/>
            <a:r>
              <a:rPr lang="en-US" dirty="0"/>
              <a:t>Products</a:t>
            </a:r>
          </a:p>
        </p:txBody>
      </p:sp>
      <p:sp>
        <p:nvSpPr>
          <p:cNvPr id="163843" name="Rectangle 3"/>
          <p:cNvSpPr>
            <a:spLocks noGrp="1" noChangeArrowheads="1"/>
          </p:cNvSpPr>
          <p:nvPr>
            <p:ph type="body" idx="1"/>
          </p:nvPr>
        </p:nvSpPr>
        <p:spPr>
          <a:xfrm>
            <a:off x="223104" y="1074738"/>
            <a:ext cx="8920896" cy="5527674"/>
          </a:xfrm>
        </p:spPr>
        <p:txBody>
          <a:bodyPr>
            <a:normAutofit/>
          </a:bodyPr>
          <a:lstStyle/>
          <a:p>
            <a:pPr eaLnBrk="1" hangingPunct="1">
              <a:lnSpc>
                <a:spcPct val="80000"/>
              </a:lnSpc>
            </a:pPr>
            <a:r>
              <a:rPr lang="en-US" sz="2800" dirty="0">
                <a:solidFill>
                  <a:srgbClr val="000000"/>
                </a:solidFill>
                <a:latin typeface="+mj-lt"/>
              </a:rPr>
              <a:t>Product mix</a:t>
            </a:r>
          </a:p>
          <a:p>
            <a:pPr lvl="1" eaLnBrk="1" hangingPunct="1">
              <a:lnSpc>
                <a:spcPct val="80000"/>
              </a:lnSpc>
            </a:pPr>
            <a:r>
              <a:rPr lang="en-US" sz="2000" dirty="0">
                <a:solidFill>
                  <a:srgbClr val="000000"/>
                </a:solidFill>
                <a:latin typeface="+mj-lt"/>
              </a:rPr>
              <a:t>All product lines offered by a company (all products offered by P&amp;G)</a:t>
            </a:r>
          </a:p>
          <a:p>
            <a:pPr eaLnBrk="1" hangingPunct="1">
              <a:lnSpc>
                <a:spcPct val="80000"/>
              </a:lnSpc>
            </a:pPr>
            <a:endParaRPr lang="en-US" sz="2800" dirty="0" smtClean="0">
              <a:solidFill>
                <a:srgbClr val="000000"/>
              </a:solidFill>
              <a:latin typeface="+mj-lt"/>
            </a:endParaRPr>
          </a:p>
          <a:p>
            <a:pPr eaLnBrk="1" hangingPunct="1">
              <a:lnSpc>
                <a:spcPct val="80000"/>
              </a:lnSpc>
            </a:pPr>
            <a:r>
              <a:rPr lang="en-US" sz="2800" dirty="0" smtClean="0">
                <a:solidFill>
                  <a:srgbClr val="000000"/>
                </a:solidFill>
                <a:latin typeface="+mj-lt"/>
              </a:rPr>
              <a:t>Product </a:t>
            </a:r>
            <a:r>
              <a:rPr lang="en-US" sz="2800" dirty="0">
                <a:solidFill>
                  <a:srgbClr val="000000"/>
                </a:solidFill>
                <a:latin typeface="+mj-lt"/>
              </a:rPr>
              <a:t>line</a:t>
            </a:r>
          </a:p>
          <a:p>
            <a:pPr lvl="1" eaLnBrk="1" hangingPunct="1">
              <a:lnSpc>
                <a:spcPct val="80000"/>
              </a:lnSpc>
            </a:pPr>
            <a:r>
              <a:rPr lang="en-US" sz="2000" dirty="0">
                <a:solidFill>
                  <a:srgbClr val="000000"/>
                </a:solidFill>
                <a:latin typeface="+mj-lt"/>
              </a:rPr>
              <a:t>Group of closely related products (laundry detergents from P&amp;G)</a:t>
            </a:r>
          </a:p>
          <a:p>
            <a:pPr eaLnBrk="1" hangingPunct="1">
              <a:lnSpc>
                <a:spcPct val="80000"/>
              </a:lnSpc>
            </a:pPr>
            <a:endParaRPr lang="en-US" sz="2800" dirty="0" smtClean="0">
              <a:solidFill>
                <a:srgbClr val="000000"/>
              </a:solidFill>
              <a:latin typeface="+mj-lt"/>
            </a:endParaRPr>
          </a:p>
          <a:p>
            <a:pPr eaLnBrk="1" hangingPunct="1">
              <a:lnSpc>
                <a:spcPct val="80000"/>
              </a:lnSpc>
            </a:pPr>
            <a:r>
              <a:rPr lang="en-US" sz="2800" dirty="0" smtClean="0">
                <a:solidFill>
                  <a:srgbClr val="000000"/>
                </a:solidFill>
                <a:latin typeface="+mj-lt"/>
              </a:rPr>
              <a:t>Product </a:t>
            </a:r>
            <a:r>
              <a:rPr lang="en-US" sz="2800" dirty="0">
                <a:solidFill>
                  <a:srgbClr val="000000"/>
                </a:solidFill>
                <a:latin typeface="+mj-lt"/>
              </a:rPr>
              <a:t>item</a:t>
            </a:r>
          </a:p>
          <a:p>
            <a:pPr lvl="1" eaLnBrk="1" hangingPunct="1">
              <a:lnSpc>
                <a:spcPct val="80000"/>
              </a:lnSpc>
            </a:pPr>
            <a:r>
              <a:rPr lang="en-US" sz="2000" dirty="0">
                <a:solidFill>
                  <a:srgbClr val="000000"/>
                </a:solidFill>
                <a:latin typeface="+mj-lt"/>
              </a:rPr>
              <a:t>A specific product within a product line (Tide with bleach laundry detergent)</a:t>
            </a:r>
          </a:p>
          <a:p>
            <a:pPr eaLnBrk="1" hangingPunct="1">
              <a:lnSpc>
                <a:spcPct val="80000"/>
              </a:lnSpc>
            </a:pPr>
            <a:endParaRPr lang="en-US" sz="2800" dirty="0" smtClean="0">
              <a:solidFill>
                <a:srgbClr val="000000"/>
              </a:solidFill>
              <a:latin typeface="+mj-lt"/>
            </a:endParaRPr>
          </a:p>
          <a:p>
            <a:pPr eaLnBrk="1" hangingPunct="1">
              <a:lnSpc>
                <a:spcPct val="80000"/>
              </a:lnSpc>
            </a:pPr>
            <a:r>
              <a:rPr lang="en-US" sz="2800" dirty="0" smtClean="0">
                <a:solidFill>
                  <a:srgbClr val="000000"/>
                </a:solidFill>
                <a:latin typeface="+mj-lt"/>
              </a:rPr>
              <a:t>Product Form</a:t>
            </a:r>
          </a:p>
          <a:p>
            <a:pPr lvl="1">
              <a:lnSpc>
                <a:spcPct val="80000"/>
              </a:lnSpc>
            </a:pPr>
            <a:r>
              <a:rPr lang="en-US" sz="2000" dirty="0" smtClean="0">
                <a:solidFill>
                  <a:srgbClr val="000000"/>
                </a:solidFill>
                <a:latin typeface="+mj-lt"/>
              </a:rPr>
              <a:t>How the product is presented </a:t>
            </a:r>
          </a:p>
          <a:p>
            <a:pPr eaLnBrk="1" hangingPunct="1">
              <a:lnSpc>
                <a:spcPct val="80000"/>
              </a:lnSpc>
            </a:pPr>
            <a:endParaRPr lang="en-US" sz="2800" dirty="0">
              <a:solidFill>
                <a:srgbClr val="000000"/>
              </a:solidFill>
              <a:latin typeface="+mj-lt"/>
            </a:endParaRPr>
          </a:p>
          <a:p>
            <a:pPr eaLnBrk="1" hangingPunct="1">
              <a:lnSpc>
                <a:spcPct val="80000"/>
              </a:lnSpc>
            </a:pPr>
            <a:r>
              <a:rPr lang="en-US" sz="2800" dirty="0" smtClean="0">
                <a:solidFill>
                  <a:srgbClr val="000000"/>
                </a:solidFill>
                <a:latin typeface="+mj-lt"/>
              </a:rPr>
              <a:t>SKU </a:t>
            </a:r>
            <a:r>
              <a:rPr lang="en-US" sz="2800" dirty="0">
                <a:solidFill>
                  <a:srgbClr val="000000"/>
                </a:solidFill>
                <a:latin typeface="+mj-lt"/>
              </a:rPr>
              <a:t>(Stock keeping unit)</a:t>
            </a:r>
          </a:p>
          <a:p>
            <a:pPr lvl="1" eaLnBrk="1" hangingPunct="1">
              <a:lnSpc>
                <a:spcPct val="80000"/>
              </a:lnSpc>
            </a:pPr>
            <a:r>
              <a:rPr lang="en-US" sz="2000" dirty="0">
                <a:latin typeface="+mj-lt"/>
              </a:rPr>
              <a:t>Each size of a product item (77 </a:t>
            </a:r>
            <a:r>
              <a:rPr lang="en-US" sz="2000" dirty="0" err="1" smtClean="0">
                <a:latin typeface="+mj-lt"/>
              </a:rPr>
              <a:t>oz</a:t>
            </a:r>
            <a:r>
              <a:rPr lang="en-US" sz="2000" dirty="0" smtClean="0">
                <a:latin typeface="+mj-lt"/>
              </a:rPr>
              <a:t> </a:t>
            </a:r>
            <a:r>
              <a:rPr lang="en-US" sz="2000" dirty="0" err="1" smtClean="0">
                <a:latin typeface="+mj-lt"/>
              </a:rPr>
              <a:t>vs</a:t>
            </a:r>
            <a:r>
              <a:rPr lang="en-US" sz="2000" dirty="0" smtClean="0">
                <a:latin typeface="+mj-lt"/>
              </a:rPr>
              <a:t> 52 </a:t>
            </a:r>
            <a:r>
              <a:rPr lang="en-US" sz="2000" dirty="0" err="1" smtClean="0">
                <a:latin typeface="+mj-lt"/>
              </a:rPr>
              <a:t>oz</a:t>
            </a:r>
            <a:r>
              <a:rPr lang="en-US" sz="2000" dirty="0" smtClean="0">
                <a:latin typeface="+mj-lt"/>
              </a:rPr>
              <a:t> </a:t>
            </a:r>
            <a:r>
              <a:rPr lang="en-US" sz="2000" dirty="0">
                <a:latin typeface="+mj-lt"/>
              </a:rPr>
              <a:t>size of Tide with bleach)</a:t>
            </a:r>
          </a:p>
        </p:txBody>
      </p:sp>
      <p:pic>
        <p:nvPicPr>
          <p:cNvPr id="163844" name="Picture 4" descr="tide"/>
          <p:cNvPicPr>
            <a:picLocks noChangeAspect="1" noChangeArrowheads="1"/>
          </p:cNvPicPr>
          <p:nvPr/>
        </p:nvPicPr>
        <p:blipFill>
          <a:blip r:embed="rId3"/>
          <a:srcRect/>
          <a:stretch>
            <a:fillRect/>
          </a:stretch>
        </p:blipFill>
        <p:spPr bwMode="auto">
          <a:xfrm>
            <a:off x="4267201" y="2989630"/>
            <a:ext cx="695444" cy="561975"/>
          </a:xfrm>
          <a:prstGeom prst="rect">
            <a:avLst/>
          </a:prstGeom>
          <a:noFill/>
          <a:ln w="9525">
            <a:noFill/>
            <a:miter lim="800000"/>
            <a:headEnd/>
            <a:tailEnd/>
          </a:ln>
        </p:spPr>
      </p:pic>
      <p:pic>
        <p:nvPicPr>
          <p:cNvPr id="163845" name="Picture 5" descr="tidewithbleach"/>
          <p:cNvPicPr>
            <a:picLocks noChangeAspect="1" noChangeArrowheads="1"/>
          </p:cNvPicPr>
          <p:nvPr/>
        </p:nvPicPr>
        <p:blipFill>
          <a:blip r:embed="rId4"/>
          <a:srcRect/>
          <a:stretch>
            <a:fillRect/>
          </a:stretch>
        </p:blipFill>
        <p:spPr bwMode="auto">
          <a:xfrm>
            <a:off x="4928815" y="4104212"/>
            <a:ext cx="685800" cy="546100"/>
          </a:xfrm>
          <a:prstGeom prst="rect">
            <a:avLst/>
          </a:prstGeom>
          <a:noFill/>
          <a:ln w="9525">
            <a:noFill/>
            <a:miter lim="800000"/>
            <a:headEnd/>
            <a:tailEnd/>
          </a:ln>
        </p:spPr>
      </p:pic>
      <p:pic>
        <p:nvPicPr>
          <p:cNvPr id="163846" name="Picture 6" descr="gaindetergent"/>
          <p:cNvPicPr>
            <a:picLocks noChangeAspect="1" noChangeArrowheads="1"/>
          </p:cNvPicPr>
          <p:nvPr/>
        </p:nvPicPr>
        <p:blipFill>
          <a:blip r:embed="rId5"/>
          <a:srcRect/>
          <a:stretch>
            <a:fillRect/>
          </a:stretch>
        </p:blipFill>
        <p:spPr bwMode="auto">
          <a:xfrm>
            <a:off x="5210175" y="2939334"/>
            <a:ext cx="561975" cy="561975"/>
          </a:xfrm>
          <a:prstGeom prst="rect">
            <a:avLst/>
          </a:prstGeom>
          <a:noFill/>
          <a:ln w="9525">
            <a:noFill/>
            <a:miter lim="800000"/>
            <a:headEnd/>
            <a:tailEnd/>
          </a:ln>
        </p:spPr>
      </p:pic>
      <p:pic>
        <p:nvPicPr>
          <p:cNvPr id="163847" name="Picture 7" descr="dreft"/>
          <p:cNvPicPr>
            <a:picLocks noChangeAspect="1" noChangeArrowheads="1"/>
          </p:cNvPicPr>
          <p:nvPr/>
        </p:nvPicPr>
        <p:blipFill>
          <a:blip r:embed="rId6"/>
          <a:srcRect/>
          <a:stretch>
            <a:fillRect/>
          </a:stretch>
        </p:blipFill>
        <p:spPr bwMode="auto">
          <a:xfrm>
            <a:off x="3409950" y="2939334"/>
            <a:ext cx="561975" cy="561975"/>
          </a:xfrm>
          <a:prstGeom prst="rect">
            <a:avLst/>
          </a:prstGeom>
          <a:noFill/>
          <a:ln w="9525">
            <a:noFill/>
            <a:miter lim="800000"/>
            <a:headEnd/>
            <a:tailEnd/>
          </a:ln>
        </p:spPr>
      </p:pic>
      <p:pic>
        <p:nvPicPr>
          <p:cNvPr id="6152" name="Picture 8"/>
          <p:cNvPicPr>
            <a:picLocks noChangeAspect="1" noChangeArrowheads="1"/>
          </p:cNvPicPr>
          <p:nvPr/>
        </p:nvPicPr>
        <p:blipFill>
          <a:blip r:embed="rId7"/>
          <a:srcRect/>
          <a:stretch>
            <a:fillRect/>
          </a:stretch>
        </p:blipFill>
        <p:spPr bwMode="auto">
          <a:xfrm>
            <a:off x="4412811" y="4779962"/>
            <a:ext cx="923925" cy="923925"/>
          </a:xfrm>
          <a:prstGeom prst="rect">
            <a:avLst/>
          </a:prstGeom>
          <a:noFill/>
          <a:ln w="9525">
            <a:noFill/>
            <a:miter lim="800000"/>
            <a:headEnd/>
            <a:tailEnd/>
          </a:ln>
          <a:effectLst/>
        </p:spPr>
      </p:pic>
      <p:pic>
        <p:nvPicPr>
          <p:cNvPr id="6153" name="Picture 9"/>
          <p:cNvPicPr>
            <a:picLocks noChangeAspect="1" noChangeArrowheads="1"/>
          </p:cNvPicPr>
          <p:nvPr/>
        </p:nvPicPr>
        <p:blipFill>
          <a:blip r:embed="rId8"/>
          <a:srcRect/>
          <a:stretch>
            <a:fillRect/>
          </a:stretch>
        </p:blipFill>
        <p:spPr bwMode="auto">
          <a:xfrm>
            <a:off x="5432424" y="4843462"/>
            <a:ext cx="1155700" cy="860425"/>
          </a:xfrm>
          <a:prstGeom prst="rect">
            <a:avLst/>
          </a:prstGeom>
          <a:noFill/>
          <a:ln w="9525">
            <a:noFill/>
            <a:miter lim="800000"/>
            <a:headEnd/>
            <a:tailEnd/>
          </a:ln>
          <a:effectLst/>
        </p:spPr>
      </p:pic>
      <p:pic>
        <p:nvPicPr>
          <p:cNvPr id="6154" name="Picture 9"/>
          <p:cNvPicPr>
            <a:picLocks noChangeAspect="1" noChangeArrowheads="1"/>
          </p:cNvPicPr>
          <p:nvPr/>
        </p:nvPicPr>
        <p:blipFill>
          <a:blip r:embed="rId8"/>
          <a:srcRect/>
          <a:stretch>
            <a:fillRect/>
          </a:stretch>
        </p:blipFill>
        <p:spPr bwMode="auto">
          <a:xfrm>
            <a:off x="3587751" y="1863779"/>
            <a:ext cx="849650" cy="633817"/>
          </a:xfrm>
          <a:prstGeom prst="rect">
            <a:avLst/>
          </a:prstGeom>
          <a:noFill/>
          <a:ln w="9525">
            <a:noFill/>
            <a:miter lim="800000"/>
            <a:headEnd/>
            <a:tailEnd/>
          </a:ln>
          <a:effectLst/>
        </p:spPr>
      </p:pic>
      <p:pic>
        <p:nvPicPr>
          <p:cNvPr id="6155" name="Picture 10"/>
          <p:cNvPicPr>
            <a:picLocks noChangeAspect="1" noChangeArrowheads="1"/>
          </p:cNvPicPr>
          <p:nvPr/>
        </p:nvPicPr>
        <p:blipFill>
          <a:blip r:embed="rId9"/>
          <a:srcRect/>
          <a:stretch>
            <a:fillRect/>
          </a:stretch>
        </p:blipFill>
        <p:spPr bwMode="auto">
          <a:xfrm>
            <a:off x="4604494" y="1807472"/>
            <a:ext cx="633817" cy="633818"/>
          </a:xfrm>
          <a:prstGeom prst="rect">
            <a:avLst/>
          </a:prstGeom>
          <a:noFill/>
          <a:ln w="9525">
            <a:noFill/>
            <a:miter lim="800000"/>
            <a:headEnd/>
            <a:tailEnd/>
          </a:ln>
          <a:effectLst/>
        </p:spPr>
      </p:pic>
      <p:pic>
        <p:nvPicPr>
          <p:cNvPr id="6156" name="Picture 11"/>
          <p:cNvPicPr>
            <a:picLocks noChangeAspect="1" noChangeArrowheads="1"/>
          </p:cNvPicPr>
          <p:nvPr/>
        </p:nvPicPr>
        <p:blipFill>
          <a:blip r:embed="rId10"/>
          <a:srcRect/>
          <a:stretch>
            <a:fillRect/>
          </a:stretch>
        </p:blipFill>
        <p:spPr bwMode="auto">
          <a:xfrm>
            <a:off x="5336736" y="1793404"/>
            <a:ext cx="826851" cy="642937"/>
          </a:xfrm>
          <a:prstGeom prst="rect">
            <a:avLst/>
          </a:prstGeom>
          <a:noFill/>
          <a:ln w="9525">
            <a:noFill/>
            <a:miter lim="800000"/>
            <a:headEnd/>
            <a:tailEnd/>
          </a:ln>
          <a:effectLst/>
        </p:spPr>
      </p:pic>
      <p:sp>
        <p:nvSpPr>
          <p:cNvPr id="13"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6</a:t>
            </a:fld>
            <a:endParaRPr lang="en-US"/>
          </a:p>
        </p:txBody>
      </p:sp>
      <p:sp>
        <p:nvSpPr>
          <p:cNvPr id="14" name="Footer Placeholder 4"/>
          <p:cNvSpPr>
            <a:spLocks noGrp="1"/>
          </p:cNvSpPr>
          <p:nvPr>
            <p:ph type="ftr" sz="quarter" idx="3"/>
          </p:nvPr>
        </p:nvSpPr>
        <p:spPr>
          <a:xfrm>
            <a:off x="914400" y="6172200"/>
            <a:ext cx="3962400" cy="457200"/>
          </a:xfrm>
        </p:spPr>
        <p:txBody>
          <a:bodyPr/>
          <a:lstStyle/>
          <a:p>
            <a:r>
              <a:rPr lang="en-US" dirty="0" smtClean="0"/>
              <a:t>Dr. Morgan K. Ward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63843">
                                            <p:txEl>
                                              <p:pRg st="0" end="0"/>
                                            </p:txEl>
                                          </p:spTgt>
                                        </p:tgtEl>
                                        <p:attrNameLst>
                                          <p:attrName>style.visibility</p:attrName>
                                        </p:attrNameLst>
                                      </p:cBhvr>
                                      <p:to>
                                        <p:strVal val="visible"/>
                                      </p:to>
                                    </p:set>
                                    <p:animEffect transition="in" filter="slide(fromTop)">
                                      <p:cBhvr>
                                        <p:cTn id="7" dur="500"/>
                                        <p:tgtEl>
                                          <p:spTgt spid="163843">
                                            <p:txEl>
                                              <p:pRg st="0" end="0"/>
                                            </p:txEl>
                                          </p:spTgt>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163843">
                                            <p:txEl>
                                              <p:pRg st="1" end="1"/>
                                            </p:txEl>
                                          </p:spTgt>
                                        </p:tgtEl>
                                        <p:attrNameLst>
                                          <p:attrName>style.visibility</p:attrName>
                                        </p:attrNameLst>
                                      </p:cBhvr>
                                      <p:to>
                                        <p:strVal val="visible"/>
                                      </p:to>
                                    </p:set>
                                    <p:animEffect transition="in" filter="slide(fromTop)">
                                      <p:cBhvr>
                                        <p:cTn id="10" dur="500"/>
                                        <p:tgtEl>
                                          <p:spTgt spid="16384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163843">
                                            <p:txEl>
                                              <p:pRg st="3" end="3"/>
                                            </p:txEl>
                                          </p:spTgt>
                                        </p:tgtEl>
                                        <p:attrNameLst>
                                          <p:attrName>style.visibility</p:attrName>
                                        </p:attrNameLst>
                                      </p:cBhvr>
                                      <p:to>
                                        <p:strVal val="visible"/>
                                      </p:to>
                                    </p:set>
                                    <p:animEffect transition="in" filter="slide(fromTop)">
                                      <p:cBhvr>
                                        <p:cTn id="15" dur="500"/>
                                        <p:tgtEl>
                                          <p:spTgt spid="163843">
                                            <p:txEl>
                                              <p:pRg st="3" end="3"/>
                                            </p:txEl>
                                          </p:spTgt>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163843">
                                            <p:txEl>
                                              <p:pRg st="4" end="4"/>
                                            </p:txEl>
                                          </p:spTgt>
                                        </p:tgtEl>
                                        <p:attrNameLst>
                                          <p:attrName>style.visibility</p:attrName>
                                        </p:attrNameLst>
                                      </p:cBhvr>
                                      <p:to>
                                        <p:strVal val="visible"/>
                                      </p:to>
                                    </p:set>
                                    <p:animEffect transition="in" filter="slide(fromTop)">
                                      <p:cBhvr>
                                        <p:cTn id="18" dur="500"/>
                                        <p:tgtEl>
                                          <p:spTgt spid="16384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9" presetClass="entr" presetSubtype="0" fill="hold" nodeType="clickEffect">
                                  <p:stCondLst>
                                    <p:cond delay="0"/>
                                  </p:stCondLst>
                                  <p:childTnLst>
                                    <p:set>
                                      <p:cBhvr>
                                        <p:cTn id="22" dur="1" fill="hold">
                                          <p:stCondLst>
                                            <p:cond delay="0"/>
                                          </p:stCondLst>
                                        </p:cTn>
                                        <p:tgtEl>
                                          <p:spTgt spid="163844"/>
                                        </p:tgtEl>
                                        <p:attrNameLst>
                                          <p:attrName>style.visibility</p:attrName>
                                        </p:attrNameLst>
                                      </p:cBhvr>
                                      <p:to>
                                        <p:strVal val="visible"/>
                                      </p:to>
                                    </p:set>
                                    <p:anim calcmode="lin" valueType="num">
                                      <p:cBhvr>
                                        <p:cTn id="23" dur="1000" fill="hold"/>
                                        <p:tgtEl>
                                          <p:spTgt spid="163844"/>
                                        </p:tgtEl>
                                        <p:attrNameLst>
                                          <p:attrName>ppt_x</p:attrName>
                                        </p:attrNameLst>
                                      </p:cBhvr>
                                      <p:tavLst>
                                        <p:tav tm="0">
                                          <p:val>
                                            <p:strVal val="#ppt_x-.2"/>
                                          </p:val>
                                        </p:tav>
                                        <p:tav tm="100000">
                                          <p:val>
                                            <p:strVal val="#ppt_x"/>
                                          </p:val>
                                        </p:tav>
                                      </p:tavLst>
                                    </p:anim>
                                    <p:anim calcmode="lin" valueType="num">
                                      <p:cBhvr>
                                        <p:cTn id="24" dur="1000" fill="hold"/>
                                        <p:tgtEl>
                                          <p:spTgt spid="163844"/>
                                        </p:tgtEl>
                                        <p:attrNameLst>
                                          <p:attrName>ppt_y</p:attrName>
                                        </p:attrNameLst>
                                      </p:cBhvr>
                                      <p:tavLst>
                                        <p:tav tm="0">
                                          <p:val>
                                            <p:strVal val="#ppt_y"/>
                                          </p:val>
                                        </p:tav>
                                        <p:tav tm="100000">
                                          <p:val>
                                            <p:strVal val="#ppt_y"/>
                                          </p:val>
                                        </p:tav>
                                      </p:tavLst>
                                    </p:anim>
                                    <p:animEffect transition="in" filter="wipe(right)" prLst="gradientSize: 0.1">
                                      <p:cBhvr>
                                        <p:cTn id="25" dur="1000"/>
                                        <p:tgtEl>
                                          <p:spTgt spid="163844"/>
                                        </p:tgtEl>
                                      </p:cBhvr>
                                    </p:animEffect>
                                  </p:childTnLst>
                                </p:cTn>
                              </p:par>
                              <p:par>
                                <p:cTn id="26" presetID="29" presetClass="entr" presetSubtype="0" fill="hold" nodeType="withEffect">
                                  <p:stCondLst>
                                    <p:cond delay="0"/>
                                  </p:stCondLst>
                                  <p:childTnLst>
                                    <p:set>
                                      <p:cBhvr>
                                        <p:cTn id="27" dur="1" fill="hold">
                                          <p:stCondLst>
                                            <p:cond delay="0"/>
                                          </p:stCondLst>
                                        </p:cTn>
                                        <p:tgtEl>
                                          <p:spTgt spid="163846"/>
                                        </p:tgtEl>
                                        <p:attrNameLst>
                                          <p:attrName>style.visibility</p:attrName>
                                        </p:attrNameLst>
                                      </p:cBhvr>
                                      <p:to>
                                        <p:strVal val="visible"/>
                                      </p:to>
                                    </p:set>
                                    <p:anim calcmode="lin" valueType="num">
                                      <p:cBhvr>
                                        <p:cTn id="28" dur="1000" fill="hold"/>
                                        <p:tgtEl>
                                          <p:spTgt spid="163846"/>
                                        </p:tgtEl>
                                        <p:attrNameLst>
                                          <p:attrName>ppt_x</p:attrName>
                                        </p:attrNameLst>
                                      </p:cBhvr>
                                      <p:tavLst>
                                        <p:tav tm="0">
                                          <p:val>
                                            <p:strVal val="#ppt_x-.2"/>
                                          </p:val>
                                        </p:tav>
                                        <p:tav tm="100000">
                                          <p:val>
                                            <p:strVal val="#ppt_x"/>
                                          </p:val>
                                        </p:tav>
                                      </p:tavLst>
                                    </p:anim>
                                    <p:anim calcmode="lin" valueType="num">
                                      <p:cBhvr>
                                        <p:cTn id="29" dur="1000" fill="hold"/>
                                        <p:tgtEl>
                                          <p:spTgt spid="16384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63846"/>
                                        </p:tgtEl>
                                      </p:cBhvr>
                                    </p:animEffect>
                                  </p:childTnLst>
                                </p:cTn>
                              </p:par>
                              <p:par>
                                <p:cTn id="31" presetID="29" presetClass="entr" presetSubtype="0" fill="hold" nodeType="withEffect">
                                  <p:stCondLst>
                                    <p:cond delay="0"/>
                                  </p:stCondLst>
                                  <p:childTnLst>
                                    <p:set>
                                      <p:cBhvr>
                                        <p:cTn id="32" dur="1" fill="hold">
                                          <p:stCondLst>
                                            <p:cond delay="0"/>
                                          </p:stCondLst>
                                        </p:cTn>
                                        <p:tgtEl>
                                          <p:spTgt spid="163847"/>
                                        </p:tgtEl>
                                        <p:attrNameLst>
                                          <p:attrName>style.visibility</p:attrName>
                                        </p:attrNameLst>
                                      </p:cBhvr>
                                      <p:to>
                                        <p:strVal val="visible"/>
                                      </p:to>
                                    </p:set>
                                    <p:anim calcmode="lin" valueType="num">
                                      <p:cBhvr>
                                        <p:cTn id="33" dur="1000" fill="hold"/>
                                        <p:tgtEl>
                                          <p:spTgt spid="163847"/>
                                        </p:tgtEl>
                                        <p:attrNameLst>
                                          <p:attrName>ppt_x</p:attrName>
                                        </p:attrNameLst>
                                      </p:cBhvr>
                                      <p:tavLst>
                                        <p:tav tm="0">
                                          <p:val>
                                            <p:strVal val="#ppt_x-.2"/>
                                          </p:val>
                                        </p:tav>
                                        <p:tav tm="100000">
                                          <p:val>
                                            <p:strVal val="#ppt_x"/>
                                          </p:val>
                                        </p:tav>
                                      </p:tavLst>
                                    </p:anim>
                                    <p:anim calcmode="lin" valueType="num">
                                      <p:cBhvr>
                                        <p:cTn id="34" dur="1000" fill="hold"/>
                                        <p:tgtEl>
                                          <p:spTgt spid="163847"/>
                                        </p:tgtEl>
                                        <p:attrNameLst>
                                          <p:attrName>ppt_y</p:attrName>
                                        </p:attrNameLst>
                                      </p:cBhvr>
                                      <p:tavLst>
                                        <p:tav tm="0">
                                          <p:val>
                                            <p:strVal val="#ppt_y"/>
                                          </p:val>
                                        </p:tav>
                                        <p:tav tm="100000">
                                          <p:val>
                                            <p:strVal val="#ppt_y"/>
                                          </p:val>
                                        </p:tav>
                                      </p:tavLst>
                                    </p:anim>
                                    <p:animEffect transition="in" filter="wipe(right)" prLst="gradientSize: 0.1">
                                      <p:cBhvr>
                                        <p:cTn id="35" dur="1000"/>
                                        <p:tgtEl>
                                          <p:spTgt spid="163847"/>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163843">
                                            <p:txEl>
                                              <p:pRg st="6" end="6"/>
                                            </p:txEl>
                                          </p:spTgt>
                                        </p:tgtEl>
                                        <p:attrNameLst>
                                          <p:attrName>style.visibility</p:attrName>
                                        </p:attrNameLst>
                                      </p:cBhvr>
                                      <p:to>
                                        <p:strVal val="visible"/>
                                      </p:to>
                                    </p:set>
                                    <p:animEffect transition="in" filter="slide(fromTop)">
                                      <p:cBhvr>
                                        <p:cTn id="40" dur="500"/>
                                        <p:tgtEl>
                                          <p:spTgt spid="163843">
                                            <p:txEl>
                                              <p:pRg st="6" end="6"/>
                                            </p:txEl>
                                          </p:spTgt>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163843">
                                            <p:txEl>
                                              <p:pRg st="7" end="7"/>
                                            </p:txEl>
                                          </p:spTgt>
                                        </p:tgtEl>
                                        <p:attrNameLst>
                                          <p:attrName>style.visibility</p:attrName>
                                        </p:attrNameLst>
                                      </p:cBhvr>
                                      <p:to>
                                        <p:strVal val="visible"/>
                                      </p:to>
                                    </p:set>
                                    <p:animEffect transition="in" filter="slide(fromTop)">
                                      <p:cBhvr>
                                        <p:cTn id="43" dur="500"/>
                                        <p:tgtEl>
                                          <p:spTgt spid="16384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grpId="0" nodeType="clickEffect">
                                  <p:stCondLst>
                                    <p:cond delay="0"/>
                                  </p:stCondLst>
                                  <p:childTnLst>
                                    <p:set>
                                      <p:cBhvr>
                                        <p:cTn id="47" dur="1" fill="hold">
                                          <p:stCondLst>
                                            <p:cond delay="0"/>
                                          </p:stCondLst>
                                        </p:cTn>
                                        <p:tgtEl>
                                          <p:spTgt spid="163843">
                                            <p:txEl>
                                              <p:pRg st="9" end="9"/>
                                            </p:txEl>
                                          </p:spTgt>
                                        </p:tgtEl>
                                        <p:attrNameLst>
                                          <p:attrName>style.visibility</p:attrName>
                                        </p:attrNameLst>
                                      </p:cBhvr>
                                      <p:to>
                                        <p:strVal val="visible"/>
                                      </p:to>
                                    </p:set>
                                    <p:animEffect transition="in" filter="slide(fromTop)">
                                      <p:cBhvr>
                                        <p:cTn id="48" dur="500"/>
                                        <p:tgtEl>
                                          <p:spTgt spid="163843">
                                            <p:txEl>
                                              <p:pRg st="9" end="9"/>
                                            </p:txEl>
                                          </p:spTgt>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163843">
                                            <p:txEl>
                                              <p:pRg st="10" end="10"/>
                                            </p:txEl>
                                          </p:spTgt>
                                        </p:tgtEl>
                                        <p:attrNameLst>
                                          <p:attrName>style.visibility</p:attrName>
                                        </p:attrNameLst>
                                      </p:cBhvr>
                                      <p:to>
                                        <p:strVal val="visible"/>
                                      </p:to>
                                    </p:set>
                                    <p:animEffect transition="in" filter="slide(fromTop)">
                                      <p:cBhvr>
                                        <p:cTn id="51" dur="500"/>
                                        <p:tgtEl>
                                          <p:spTgt spid="163843">
                                            <p:txEl>
                                              <p:pRg st="10" end="1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9" presetClass="entr" presetSubtype="0" fill="hold" nodeType="clickEffect">
                                  <p:stCondLst>
                                    <p:cond delay="0"/>
                                  </p:stCondLst>
                                  <p:childTnLst>
                                    <p:set>
                                      <p:cBhvr>
                                        <p:cTn id="55" dur="1" fill="hold">
                                          <p:stCondLst>
                                            <p:cond delay="0"/>
                                          </p:stCondLst>
                                        </p:cTn>
                                        <p:tgtEl>
                                          <p:spTgt spid="163845"/>
                                        </p:tgtEl>
                                        <p:attrNameLst>
                                          <p:attrName>style.visibility</p:attrName>
                                        </p:attrNameLst>
                                      </p:cBhvr>
                                      <p:to>
                                        <p:strVal val="visible"/>
                                      </p:to>
                                    </p:set>
                                    <p:anim calcmode="lin" valueType="num">
                                      <p:cBhvr>
                                        <p:cTn id="56" dur="1000" fill="hold"/>
                                        <p:tgtEl>
                                          <p:spTgt spid="163845"/>
                                        </p:tgtEl>
                                        <p:attrNameLst>
                                          <p:attrName>ppt_x</p:attrName>
                                        </p:attrNameLst>
                                      </p:cBhvr>
                                      <p:tavLst>
                                        <p:tav tm="0">
                                          <p:val>
                                            <p:strVal val="#ppt_x-.2"/>
                                          </p:val>
                                        </p:tav>
                                        <p:tav tm="100000">
                                          <p:val>
                                            <p:strVal val="#ppt_x"/>
                                          </p:val>
                                        </p:tav>
                                      </p:tavLst>
                                    </p:anim>
                                    <p:anim calcmode="lin" valueType="num">
                                      <p:cBhvr>
                                        <p:cTn id="57" dur="1000" fill="hold"/>
                                        <p:tgtEl>
                                          <p:spTgt spid="163845"/>
                                        </p:tgtEl>
                                        <p:attrNameLst>
                                          <p:attrName>ppt_y</p:attrName>
                                        </p:attrNameLst>
                                      </p:cBhvr>
                                      <p:tavLst>
                                        <p:tav tm="0">
                                          <p:val>
                                            <p:strVal val="#ppt_y"/>
                                          </p:val>
                                        </p:tav>
                                        <p:tav tm="100000">
                                          <p:val>
                                            <p:strVal val="#ppt_y"/>
                                          </p:val>
                                        </p:tav>
                                      </p:tavLst>
                                    </p:anim>
                                    <p:animEffect transition="in" filter="wipe(right)" prLst="gradientSize: 0.1">
                                      <p:cBhvr>
                                        <p:cTn id="58" dur="1000"/>
                                        <p:tgtEl>
                                          <p:spTgt spid="163845"/>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1" fill="hold" grpId="0" nodeType="clickEffect">
                                  <p:stCondLst>
                                    <p:cond delay="0"/>
                                  </p:stCondLst>
                                  <p:childTnLst>
                                    <p:set>
                                      <p:cBhvr>
                                        <p:cTn id="62" dur="1" fill="hold">
                                          <p:stCondLst>
                                            <p:cond delay="0"/>
                                          </p:stCondLst>
                                        </p:cTn>
                                        <p:tgtEl>
                                          <p:spTgt spid="163843">
                                            <p:txEl>
                                              <p:pRg st="12" end="12"/>
                                            </p:txEl>
                                          </p:spTgt>
                                        </p:tgtEl>
                                        <p:attrNameLst>
                                          <p:attrName>style.visibility</p:attrName>
                                        </p:attrNameLst>
                                      </p:cBhvr>
                                      <p:to>
                                        <p:strVal val="visible"/>
                                      </p:to>
                                    </p:set>
                                    <p:animEffect transition="in" filter="slide(fromTop)">
                                      <p:cBhvr>
                                        <p:cTn id="63" dur="500"/>
                                        <p:tgtEl>
                                          <p:spTgt spid="163843">
                                            <p:txEl>
                                              <p:pRg st="12" end="12"/>
                                            </p:txEl>
                                          </p:spTgt>
                                        </p:tgtEl>
                                      </p:cBhvr>
                                    </p:animEffect>
                                  </p:childTnLst>
                                </p:cTn>
                              </p:par>
                              <p:par>
                                <p:cTn id="64" presetID="12" presetClass="entr" presetSubtype="1" fill="hold" grpId="0" nodeType="withEffect">
                                  <p:stCondLst>
                                    <p:cond delay="0"/>
                                  </p:stCondLst>
                                  <p:childTnLst>
                                    <p:set>
                                      <p:cBhvr>
                                        <p:cTn id="65" dur="1" fill="hold">
                                          <p:stCondLst>
                                            <p:cond delay="0"/>
                                          </p:stCondLst>
                                        </p:cTn>
                                        <p:tgtEl>
                                          <p:spTgt spid="163843">
                                            <p:txEl>
                                              <p:pRg st="13" end="13"/>
                                            </p:txEl>
                                          </p:spTgt>
                                        </p:tgtEl>
                                        <p:attrNameLst>
                                          <p:attrName>style.visibility</p:attrName>
                                        </p:attrNameLst>
                                      </p:cBhvr>
                                      <p:to>
                                        <p:strVal val="visible"/>
                                      </p:to>
                                    </p:set>
                                    <p:animEffect transition="in" filter="slide(fromTop)">
                                      <p:cBhvr>
                                        <p:cTn id="66" dur="500"/>
                                        <p:tgtEl>
                                          <p:spTgt spid="16384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Classifying products</a:t>
            </a:r>
          </a:p>
        </p:txBody>
      </p:sp>
      <p:sp>
        <p:nvSpPr>
          <p:cNvPr id="131077" name="Rectangle 5"/>
          <p:cNvSpPr>
            <a:spLocks noGrp="1" noChangeArrowheads="1"/>
          </p:cNvSpPr>
          <p:nvPr>
            <p:ph type="body" idx="1"/>
          </p:nvPr>
        </p:nvSpPr>
        <p:spPr>
          <a:xfrm>
            <a:off x="838200" y="1524000"/>
            <a:ext cx="7939088" cy="5334000"/>
          </a:xfrm>
          <a:noFill/>
        </p:spPr>
        <p:txBody>
          <a:bodyPr lIns="91429" tIns="45714" rIns="91429" bIns="45714">
            <a:normAutofit lnSpcReduction="10000"/>
          </a:bodyPr>
          <a:lstStyle/>
          <a:p>
            <a:pPr eaLnBrk="1" hangingPunct="1"/>
            <a:r>
              <a:rPr lang="en-US" sz="2800" dirty="0">
                <a:solidFill>
                  <a:srgbClr val="000000"/>
                </a:solidFill>
                <a:latin typeface="+mj-lt"/>
              </a:rPr>
              <a:t>Nondurable goods</a:t>
            </a:r>
          </a:p>
          <a:p>
            <a:pPr lvl="1"/>
            <a:r>
              <a:rPr lang="en-US" sz="2000" dirty="0" smtClean="0">
                <a:solidFill>
                  <a:srgbClr val="000000"/>
                </a:solidFill>
                <a:latin typeface="+mj-lt"/>
              </a:rPr>
              <a:t>Immediately </a:t>
            </a:r>
            <a:r>
              <a:rPr lang="en-US" sz="2000" dirty="0" smtClean="0">
                <a:solidFill>
                  <a:srgbClr val="000000"/>
                </a:solidFill>
                <a:latin typeface="+mj-lt"/>
              </a:rPr>
              <a:t>consumed (over a few uses)</a:t>
            </a:r>
            <a:endParaRPr lang="en-US" dirty="0">
              <a:solidFill>
                <a:srgbClr val="000000"/>
              </a:solidFill>
              <a:latin typeface="+mj-lt"/>
            </a:endParaRPr>
          </a:p>
          <a:p>
            <a:pPr eaLnBrk="1" hangingPunct="1"/>
            <a:endParaRPr lang="en-US" sz="2800" dirty="0">
              <a:solidFill>
                <a:srgbClr val="000000"/>
              </a:solidFill>
              <a:latin typeface="+mj-lt"/>
            </a:endParaRPr>
          </a:p>
          <a:p>
            <a:pPr eaLnBrk="1" hangingPunct="1"/>
            <a:r>
              <a:rPr lang="en-US" sz="2800" dirty="0">
                <a:solidFill>
                  <a:srgbClr val="000000"/>
                </a:solidFill>
                <a:latin typeface="+mj-lt"/>
              </a:rPr>
              <a:t>Durable goods</a:t>
            </a:r>
          </a:p>
          <a:p>
            <a:pPr lvl="1"/>
            <a:r>
              <a:rPr lang="en-US" sz="2000" dirty="0" smtClean="0">
                <a:solidFill>
                  <a:srgbClr val="000000"/>
                </a:solidFill>
                <a:latin typeface="+mj-lt"/>
              </a:rPr>
              <a:t>Lasts over many uses</a:t>
            </a:r>
          </a:p>
          <a:p>
            <a:pPr marL="320040" lvl="1" indent="0">
              <a:buNone/>
            </a:pPr>
            <a:endParaRPr lang="en-US" dirty="0">
              <a:solidFill>
                <a:srgbClr val="000000"/>
              </a:solidFill>
              <a:latin typeface="+mj-lt"/>
            </a:endParaRPr>
          </a:p>
          <a:p>
            <a:pPr eaLnBrk="1" hangingPunct="1"/>
            <a:r>
              <a:rPr lang="en-US" sz="2800" dirty="0" smtClean="0">
                <a:solidFill>
                  <a:srgbClr val="000000"/>
                </a:solidFill>
                <a:latin typeface="+mj-lt"/>
              </a:rPr>
              <a:t>Services</a:t>
            </a:r>
          </a:p>
          <a:p>
            <a:pPr lvl="1"/>
            <a:r>
              <a:rPr lang="en-US" sz="2000" dirty="0" smtClean="0">
                <a:solidFill>
                  <a:srgbClr val="000000"/>
                </a:solidFill>
                <a:latin typeface="+mj-lt"/>
              </a:rPr>
              <a:t>Intangible</a:t>
            </a:r>
            <a:endParaRPr lang="en-US" sz="2000" dirty="0">
              <a:solidFill>
                <a:srgbClr val="000000"/>
              </a:solidFill>
              <a:latin typeface="+mj-lt"/>
            </a:endParaRPr>
          </a:p>
          <a:p>
            <a:pPr lvl="1" eaLnBrk="1" hangingPunct="1"/>
            <a:endParaRPr lang="en-US" dirty="0">
              <a:solidFill>
                <a:srgbClr val="000000"/>
              </a:solidFill>
              <a:latin typeface="+mj-lt"/>
            </a:endParaRPr>
          </a:p>
          <a:p>
            <a:pPr eaLnBrk="1" hangingPunct="1"/>
            <a:endParaRPr lang="en-US" sz="2800" i="1" dirty="0" smtClean="0">
              <a:solidFill>
                <a:srgbClr val="000000"/>
              </a:solidFill>
              <a:latin typeface="+mj-lt"/>
            </a:endParaRPr>
          </a:p>
          <a:p>
            <a:pPr eaLnBrk="1" hangingPunct="1"/>
            <a:r>
              <a:rPr lang="en-US" sz="2800" i="1" dirty="0" smtClean="0">
                <a:solidFill>
                  <a:srgbClr val="000000"/>
                </a:solidFill>
                <a:latin typeface="+mj-lt"/>
              </a:rPr>
              <a:t>Which </a:t>
            </a:r>
            <a:r>
              <a:rPr lang="en-US" sz="2800" i="1" dirty="0">
                <a:solidFill>
                  <a:srgbClr val="000000"/>
                </a:solidFill>
                <a:latin typeface="+mj-lt"/>
              </a:rPr>
              <a:t>of these are high vs. low involvement purchases?</a:t>
            </a:r>
          </a:p>
        </p:txBody>
      </p:sp>
      <p:pic>
        <p:nvPicPr>
          <p:cNvPr id="131078" name="Picture 6"/>
          <p:cNvPicPr>
            <a:picLocks noChangeAspect="1" noChangeArrowheads="1"/>
          </p:cNvPicPr>
          <p:nvPr/>
        </p:nvPicPr>
        <p:blipFill>
          <a:blip r:embed="rId3"/>
          <a:srcRect/>
          <a:stretch>
            <a:fillRect/>
          </a:stretch>
        </p:blipFill>
        <p:spPr bwMode="auto">
          <a:xfrm>
            <a:off x="5734050" y="970673"/>
            <a:ext cx="1485900" cy="1790700"/>
          </a:xfrm>
          <a:prstGeom prst="rect">
            <a:avLst/>
          </a:prstGeom>
          <a:noFill/>
          <a:ln w="9525">
            <a:noFill/>
            <a:miter lim="800000"/>
            <a:headEnd/>
            <a:tailEnd/>
          </a:ln>
        </p:spPr>
      </p:pic>
      <p:pic>
        <p:nvPicPr>
          <p:cNvPr id="131079" name="Picture 7"/>
          <p:cNvPicPr>
            <a:picLocks noChangeAspect="1" noChangeArrowheads="1"/>
          </p:cNvPicPr>
          <p:nvPr/>
        </p:nvPicPr>
        <p:blipFill>
          <a:blip r:embed="rId4"/>
          <a:srcRect/>
          <a:stretch>
            <a:fillRect/>
          </a:stretch>
        </p:blipFill>
        <p:spPr bwMode="auto">
          <a:xfrm>
            <a:off x="4648792" y="2980581"/>
            <a:ext cx="1277937" cy="1277937"/>
          </a:xfrm>
          <a:prstGeom prst="rect">
            <a:avLst/>
          </a:prstGeom>
          <a:noFill/>
          <a:ln w="9525">
            <a:noFill/>
            <a:miter lim="800000"/>
            <a:headEnd/>
            <a:tailEnd/>
          </a:ln>
        </p:spPr>
      </p:pic>
      <p:pic>
        <p:nvPicPr>
          <p:cNvPr id="131080" name="Picture 8"/>
          <p:cNvPicPr>
            <a:picLocks noChangeAspect="1" noChangeArrowheads="1"/>
          </p:cNvPicPr>
          <p:nvPr/>
        </p:nvPicPr>
        <p:blipFill>
          <a:blip r:embed="rId5"/>
          <a:srcRect/>
          <a:stretch>
            <a:fillRect/>
          </a:stretch>
        </p:blipFill>
        <p:spPr bwMode="auto">
          <a:xfrm>
            <a:off x="2743158" y="4238625"/>
            <a:ext cx="1539875" cy="495300"/>
          </a:xfrm>
          <a:prstGeom prst="rect">
            <a:avLst/>
          </a:prstGeom>
          <a:noFill/>
          <a:ln w="9525">
            <a:noFill/>
            <a:miter lim="800000"/>
            <a:headEnd/>
            <a:tailEnd/>
          </a:ln>
        </p:spPr>
      </p:pic>
      <p:pic>
        <p:nvPicPr>
          <p:cNvPr id="131083" name="Picture 11" descr="aquafresh"/>
          <p:cNvPicPr>
            <a:picLocks noChangeAspect="1" noChangeArrowheads="1"/>
          </p:cNvPicPr>
          <p:nvPr/>
        </p:nvPicPr>
        <p:blipFill>
          <a:blip r:embed="rId6"/>
          <a:srcRect/>
          <a:stretch>
            <a:fillRect/>
          </a:stretch>
        </p:blipFill>
        <p:spPr bwMode="auto">
          <a:xfrm>
            <a:off x="6993731" y="1534235"/>
            <a:ext cx="1466850" cy="663575"/>
          </a:xfrm>
          <a:prstGeom prst="rect">
            <a:avLst/>
          </a:prstGeom>
          <a:noFill/>
          <a:ln w="9525">
            <a:noFill/>
            <a:miter lim="800000"/>
            <a:headEnd/>
            <a:tailEnd/>
          </a:ln>
        </p:spPr>
      </p:pic>
      <p:pic>
        <p:nvPicPr>
          <p:cNvPr id="131084" name="Picture 12" descr="bmwz3"/>
          <p:cNvPicPr>
            <a:picLocks noChangeAspect="1" noChangeArrowheads="1"/>
          </p:cNvPicPr>
          <p:nvPr/>
        </p:nvPicPr>
        <p:blipFill>
          <a:blip r:embed="rId7"/>
          <a:srcRect/>
          <a:stretch>
            <a:fillRect/>
          </a:stretch>
        </p:blipFill>
        <p:spPr bwMode="auto">
          <a:xfrm>
            <a:off x="6079331" y="2980581"/>
            <a:ext cx="2281238" cy="1699446"/>
          </a:xfrm>
          <a:prstGeom prst="rect">
            <a:avLst/>
          </a:prstGeom>
          <a:noFill/>
          <a:ln w="9525">
            <a:noFill/>
            <a:miter lim="800000"/>
            <a:headEnd/>
            <a:tailEnd/>
          </a:ln>
        </p:spPr>
      </p:pic>
      <p:pic>
        <p:nvPicPr>
          <p:cNvPr id="131085" name="Picture 13" descr="skype"/>
          <p:cNvPicPr>
            <a:picLocks noChangeAspect="1" noChangeArrowheads="1"/>
          </p:cNvPicPr>
          <p:nvPr/>
        </p:nvPicPr>
        <p:blipFill>
          <a:blip r:embed="rId8"/>
          <a:srcRect/>
          <a:stretch>
            <a:fillRect/>
          </a:stretch>
        </p:blipFill>
        <p:spPr bwMode="auto">
          <a:xfrm>
            <a:off x="2743158" y="4800600"/>
            <a:ext cx="1333500" cy="685800"/>
          </a:xfrm>
          <a:prstGeom prst="rect">
            <a:avLst/>
          </a:prstGeom>
          <a:noFill/>
          <a:ln w="9525">
            <a:noFill/>
            <a:miter lim="800000"/>
            <a:headEnd/>
            <a:tailEnd/>
          </a:ln>
        </p:spPr>
      </p:pic>
      <p:sp>
        <p:nvSpPr>
          <p:cNvPr id="10"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8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10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8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10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107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80" name="Picture 28"/>
          <p:cNvPicPr>
            <a:picLocks noChangeAspect="1" noChangeArrowheads="1"/>
          </p:cNvPicPr>
          <p:nvPr/>
        </p:nvPicPr>
        <p:blipFill>
          <a:blip r:embed="rId2"/>
          <a:srcRect/>
          <a:stretch>
            <a:fillRect/>
          </a:stretch>
        </p:blipFill>
        <p:spPr bwMode="auto">
          <a:xfrm>
            <a:off x="148632" y="3461295"/>
            <a:ext cx="1314450" cy="1314450"/>
          </a:xfrm>
          <a:prstGeom prst="rect">
            <a:avLst/>
          </a:prstGeom>
          <a:noFill/>
          <a:ln w="9525">
            <a:noFill/>
            <a:miter lim="800000"/>
            <a:headEnd/>
            <a:tailEnd/>
          </a:ln>
        </p:spPr>
      </p:pic>
      <p:sp>
        <p:nvSpPr>
          <p:cNvPr id="8194" name="Rectangle 4"/>
          <p:cNvSpPr>
            <a:spLocks noGrp="1" noChangeArrowheads="1"/>
          </p:cNvSpPr>
          <p:nvPr>
            <p:ph type="title"/>
          </p:nvPr>
        </p:nvSpPr>
        <p:spPr/>
        <p:txBody>
          <a:bodyPr/>
          <a:lstStyle/>
          <a:p>
            <a:pPr eaLnBrk="1" hangingPunct="1"/>
            <a:r>
              <a:rPr lang="en-US"/>
              <a:t>Consumer products</a:t>
            </a:r>
          </a:p>
        </p:txBody>
      </p:sp>
      <p:sp>
        <p:nvSpPr>
          <p:cNvPr id="151558" name="Rectangle 6"/>
          <p:cNvSpPr>
            <a:spLocks noChangeArrowheads="1"/>
          </p:cNvSpPr>
          <p:nvPr/>
        </p:nvSpPr>
        <p:spPr bwMode="auto">
          <a:xfrm>
            <a:off x="152400" y="2667000"/>
            <a:ext cx="2130425" cy="746125"/>
          </a:xfrm>
          <a:prstGeom prst="rect">
            <a:avLst/>
          </a:prstGeom>
          <a:solidFill>
            <a:srgbClr val="E9D3BD"/>
          </a:solidFill>
          <a:ln w="12700">
            <a:noFill/>
            <a:miter lim="800000"/>
            <a:headEnd/>
            <a:tailEnd/>
          </a:ln>
        </p:spPr>
        <p:txBody>
          <a:bodyPr wrap="none" lIns="90488" tIns="44450" rIns="90488" bIns="44450">
            <a:prstTxWarp prst="textNoShape">
              <a:avLst/>
            </a:prstTxWarp>
            <a:spAutoFit/>
          </a:bodyPr>
          <a:lstStyle/>
          <a:p>
            <a:pPr algn="ctr" eaLnBrk="0" hangingPunct="0">
              <a:lnSpc>
                <a:spcPct val="90000"/>
              </a:lnSpc>
            </a:pPr>
            <a:r>
              <a:rPr lang="en-US" sz="2400" b="1">
                <a:solidFill>
                  <a:srgbClr val="000000"/>
                </a:solidFill>
                <a:latin typeface="Tahoma" charset="0"/>
              </a:rPr>
              <a:t>Convenience</a:t>
            </a:r>
          </a:p>
          <a:p>
            <a:pPr algn="ctr" eaLnBrk="0" hangingPunct="0">
              <a:lnSpc>
                <a:spcPct val="90000"/>
              </a:lnSpc>
            </a:pPr>
            <a:r>
              <a:rPr lang="en-US" sz="2400" b="1">
                <a:solidFill>
                  <a:srgbClr val="000000"/>
                </a:solidFill>
                <a:latin typeface="Tahoma" charset="0"/>
              </a:rPr>
              <a:t>Products</a:t>
            </a:r>
            <a:endParaRPr lang="en-US" sz="2400" b="1">
              <a:solidFill>
                <a:srgbClr val="000000"/>
              </a:solidFill>
              <a:latin typeface="Verdana" charset="0"/>
            </a:endParaRPr>
          </a:p>
        </p:txBody>
      </p:sp>
      <p:pic>
        <p:nvPicPr>
          <p:cNvPr id="151561" name="Picture 9"/>
          <p:cNvPicPr>
            <a:picLocks noChangeAspect="1" noChangeArrowheads="1"/>
          </p:cNvPicPr>
          <p:nvPr/>
        </p:nvPicPr>
        <p:blipFill>
          <a:blip r:embed="rId3"/>
          <a:srcRect/>
          <a:stretch>
            <a:fillRect/>
          </a:stretch>
        </p:blipFill>
        <p:spPr bwMode="auto">
          <a:xfrm>
            <a:off x="1074737" y="4100181"/>
            <a:ext cx="746125" cy="1144587"/>
          </a:xfrm>
          <a:prstGeom prst="rect">
            <a:avLst/>
          </a:prstGeom>
          <a:noFill/>
          <a:ln w="12700">
            <a:solidFill>
              <a:schemeClr val="tx1"/>
            </a:solidFill>
            <a:miter lim="800000"/>
            <a:headEnd/>
            <a:tailEnd/>
          </a:ln>
        </p:spPr>
      </p:pic>
      <p:pic>
        <p:nvPicPr>
          <p:cNvPr id="151562" name="Picture 10" descr="mc_logo"/>
          <p:cNvPicPr>
            <a:picLocks noChangeAspect="1" noChangeArrowheads="1"/>
          </p:cNvPicPr>
          <p:nvPr/>
        </p:nvPicPr>
        <p:blipFill>
          <a:blip r:embed="rId4"/>
          <a:srcRect/>
          <a:stretch>
            <a:fillRect/>
          </a:stretch>
        </p:blipFill>
        <p:spPr bwMode="auto">
          <a:xfrm>
            <a:off x="1447800" y="3429000"/>
            <a:ext cx="779463" cy="666750"/>
          </a:xfrm>
          <a:prstGeom prst="rect">
            <a:avLst/>
          </a:prstGeom>
          <a:noFill/>
          <a:ln w="9525">
            <a:solidFill>
              <a:schemeClr val="tx1"/>
            </a:solidFill>
            <a:miter lim="800000"/>
            <a:headEnd/>
            <a:tailEnd/>
          </a:ln>
        </p:spPr>
      </p:pic>
      <p:pic>
        <p:nvPicPr>
          <p:cNvPr id="151563" name="Picture 11"/>
          <p:cNvPicPr>
            <a:picLocks noChangeAspect="1" noChangeArrowheads="1"/>
          </p:cNvPicPr>
          <p:nvPr/>
        </p:nvPicPr>
        <p:blipFill>
          <a:blip r:embed="rId5"/>
          <a:srcRect/>
          <a:stretch>
            <a:fillRect/>
          </a:stretch>
        </p:blipFill>
        <p:spPr bwMode="auto">
          <a:xfrm>
            <a:off x="1963738" y="3484563"/>
            <a:ext cx="742950" cy="1423987"/>
          </a:xfrm>
          <a:prstGeom prst="rect">
            <a:avLst/>
          </a:prstGeom>
          <a:noFill/>
          <a:ln w="12700">
            <a:solidFill>
              <a:schemeClr val="tx1"/>
            </a:solidFill>
            <a:miter lim="800000"/>
            <a:headEnd/>
            <a:tailEnd/>
          </a:ln>
        </p:spPr>
      </p:pic>
      <p:sp>
        <p:nvSpPr>
          <p:cNvPr id="151565" name="Rectangle 13"/>
          <p:cNvSpPr>
            <a:spLocks noChangeArrowheads="1"/>
          </p:cNvSpPr>
          <p:nvPr/>
        </p:nvSpPr>
        <p:spPr bwMode="auto">
          <a:xfrm>
            <a:off x="3352800" y="2819400"/>
            <a:ext cx="1622425" cy="746125"/>
          </a:xfrm>
          <a:prstGeom prst="rect">
            <a:avLst/>
          </a:prstGeom>
          <a:solidFill>
            <a:srgbClr val="E9D3BD"/>
          </a:solidFill>
          <a:ln w="12700">
            <a:noFill/>
            <a:miter lim="800000"/>
            <a:headEnd/>
            <a:tailEnd/>
          </a:ln>
        </p:spPr>
        <p:txBody>
          <a:bodyPr wrap="none" lIns="90488" tIns="44450" rIns="90488" bIns="44450">
            <a:prstTxWarp prst="textNoShape">
              <a:avLst/>
            </a:prstTxWarp>
            <a:spAutoFit/>
          </a:bodyPr>
          <a:lstStyle/>
          <a:p>
            <a:pPr algn="ctr" eaLnBrk="0" hangingPunct="0">
              <a:lnSpc>
                <a:spcPct val="90000"/>
              </a:lnSpc>
            </a:pPr>
            <a:r>
              <a:rPr lang="en-US" sz="2400" b="1">
                <a:solidFill>
                  <a:srgbClr val="000000"/>
                </a:solidFill>
                <a:latin typeface="Tahoma" charset="0"/>
              </a:rPr>
              <a:t>Shopping</a:t>
            </a:r>
          </a:p>
          <a:p>
            <a:pPr algn="ctr" eaLnBrk="0" hangingPunct="0">
              <a:lnSpc>
                <a:spcPct val="90000"/>
              </a:lnSpc>
            </a:pPr>
            <a:r>
              <a:rPr lang="en-US" sz="2400" b="1">
                <a:solidFill>
                  <a:srgbClr val="000000"/>
                </a:solidFill>
                <a:latin typeface="Tahoma" charset="0"/>
              </a:rPr>
              <a:t>Products</a:t>
            </a:r>
            <a:endParaRPr lang="en-US" sz="3200" b="1">
              <a:solidFill>
                <a:srgbClr val="000000"/>
              </a:solidFill>
              <a:latin typeface="Tahoma" charset="0"/>
            </a:endParaRPr>
          </a:p>
        </p:txBody>
      </p:sp>
      <p:pic>
        <p:nvPicPr>
          <p:cNvPr id="151566" name="Picture 14"/>
          <p:cNvPicPr>
            <a:picLocks noChangeAspect="1" noChangeArrowheads="1"/>
          </p:cNvPicPr>
          <p:nvPr/>
        </p:nvPicPr>
        <p:blipFill>
          <a:blip r:embed="rId6"/>
          <a:srcRect/>
          <a:stretch>
            <a:fillRect/>
          </a:stretch>
        </p:blipFill>
        <p:spPr bwMode="auto">
          <a:xfrm>
            <a:off x="4961647" y="2618936"/>
            <a:ext cx="1079500" cy="801688"/>
          </a:xfrm>
          <a:prstGeom prst="rect">
            <a:avLst/>
          </a:prstGeom>
          <a:noFill/>
          <a:ln w="12700">
            <a:solidFill>
              <a:schemeClr val="tx1"/>
            </a:solidFill>
            <a:miter lim="800000"/>
            <a:headEnd/>
            <a:tailEnd/>
          </a:ln>
        </p:spPr>
      </p:pic>
      <p:pic>
        <p:nvPicPr>
          <p:cNvPr id="151567" name="Picture 15"/>
          <p:cNvPicPr>
            <a:picLocks noChangeAspect="1" noChangeArrowheads="1"/>
          </p:cNvPicPr>
          <p:nvPr/>
        </p:nvPicPr>
        <p:blipFill>
          <a:blip r:embed="rId7"/>
          <a:srcRect/>
          <a:stretch>
            <a:fillRect/>
          </a:stretch>
        </p:blipFill>
        <p:spPr bwMode="auto">
          <a:xfrm>
            <a:off x="5029200" y="3352800"/>
            <a:ext cx="671513" cy="884238"/>
          </a:xfrm>
          <a:prstGeom prst="rect">
            <a:avLst/>
          </a:prstGeom>
          <a:noFill/>
          <a:ln w="12700">
            <a:solidFill>
              <a:schemeClr val="tx1"/>
            </a:solidFill>
            <a:miter lim="800000"/>
            <a:headEnd/>
            <a:tailEnd/>
          </a:ln>
        </p:spPr>
      </p:pic>
      <p:pic>
        <p:nvPicPr>
          <p:cNvPr id="151569" name="Picture 17"/>
          <p:cNvPicPr>
            <a:picLocks noChangeAspect="1" noChangeArrowheads="1"/>
          </p:cNvPicPr>
          <p:nvPr/>
        </p:nvPicPr>
        <p:blipFill>
          <a:blip r:embed="rId8"/>
          <a:srcRect/>
          <a:stretch>
            <a:fillRect/>
          </a:stretch>
        </p:blipFill>
        <p:spPr bwMode="auto">
          <a:xfrm>
            <a:off x="4191000" y="3581400"/>
            <a:ext cx="804863" cy="603250"/>
          </a:xfrm>
          <a:prstGeom prst="rect">
            <a:avLst/>
          </a:prstGeom>
          <a:noFill/>
          <a:ln w="12700">
            <a:solidFill>
              <a:schemeClr val="tx1"/>
            </a:solidFill>
            <a:miter lim="800000"/>
            <a:headEnd/>
            <a:tailEnd/>
          </a:ln>
        </p:spPr>
      </p:pic>
      <p:sp>
        <p:nvSpPr>
          <p:cNvPr id="151571" name="Rectangle 19"/>
          <p:cNvSpPr>
            <a:spLocks noChangeArrowheads="1"/>
          </p:cNvSpPr>
          <p:nvPr/>
        </p:nvSpPr>
        <p:spPr bwMode="auto">
          <a:xfrm>
            <a:off x="6905625" y="2743200"/>
            <a:ext cx="1577975" cy="746125"/>
          </a:xfrm>
          <a:prstGeom prst="rect">
            <a:avLst/>
          </a:prstGeom>
          <a:solidFill>
            <a:srgbClr val="E9D3BD"/>
          </a:solidFill>
          <a:ln w="12700">
            <a:noFill/>
            <a:miter lim="800000"/>
            <a:headEnd/>
            <a:tailEnd/>
          </a:ln>
        </p:spPr>
        <p:txBody>
          <a:bodyPr wrap="none" lIns="90488" tIns="44450" rIns="90488" bIns="44450">
            <a:prstTxWarp prst="textNoShape">
              <a:avLst/>
            </a:prstTxWarp>
            <a:spAutoFit/>
          </a:bodyPr>
          <a:lstStyle/>
          <a:p>
            <a:pPr algn="ctr" eaLnBrk="0" hangingPunct="0">
              <a:lnSpc>
                <a:spcPct val="90000"/>
              </a:lnSpc>
            </a:pPr>
            <a:r>
              <a:rPr lang="en-US" sz="2400" b="1">
                <a:solidFill>
                  <a:srgbClr val="000000"/>
                </a:solidFill>
                <a:latin typeface="Tahoma" charset="0"/>
              </a:rPr>
              <a:t>Specialty</a:t>
            </a:r>
          </a:p>
          <a:p>
            <a:pPr algn="ctr" eaLnBrk="0" hangingPunct="0">
              <a:lnSpc>
                <a:spcPct val="90000"/>
              </a:lnSpc>
            </a:pPr>
            <a:r>
              <a:rPr lang="en-US" sz="2400" b="1">
                <a:solidFill>
                  <a:srgbClr val="000000"/>
                </a:solidFill>
                <a:latin typeface="Tahoma" charset="0"/>
              </a:rPr>
              <a:t>Products</a:t>
            </a:r>
            <a:endParaRPr lang="en-US" sz="2400">
              <a:solidFill>
                <a:srgbClr val="000000"/>
              </a:solidFill>
              <a:latin typeface="Tahoma" charset="0"/>
            </a:endParaRPr>
          </a:p>
        </p:txBody>
      </p:sp>
      <p:pic>
        <p:nvPicPr>
          <p:cNvPr id="151572" name="Picture 20"/>
          <p:cNvPicPr>
            <a:picLocks noChangeAspect="1" noChangeArrowheads="1"/>
          </p:cNvPicPr>
          <p:nvPr/>
        </p:nvPicPr>
        <p:blipFill>
          <a:blip r:embed="rId9"/>
          <a:srcRect/>
          <a:stretch>
            <a:fillRect/>
          </a:stretch>
        </p:blipFill>
        <p:spPr bwMode="auto">
          <a:xfrm>
            <a:off x="8534400" y="2667000"/>
            <a:ext cx="450850" cy="1743075"/>
          </a:xfrm>
          <a:prstGeom prst="rect">
            <a:avLst/>
          </a:prstGeom>
          <a:noFill/>
          <a:ln w="12700">
            <a:solidFill>
              <a:schemeClr val="tx1"/>
            </a:solidFill>
            <a:miter lim="800000"/>
            <a:headEnd/>
            <a:tailEnd/>
          </a:ln>
        </p:spPr>
      </p:pic>
      <p:pic>
        <p:nvPicPr>
          <p:cNvPr id="151573" name="Picture 21"/>
          <p:cNvPicPr>
            <a:picLocks noChangeAspect="1" noChangeArrowheads="1"/>
          </p:cNvPicPr>
          <p:nvPr/>
        </p:nvPicPr>
        <p:blipFill>
          <a:blip r:embed="rId10"/>
          <a:srcRect/>
          <a:stretch>
            <a:fillRect/>
          </a:stretch>
        </p:blipFill>
        <p:spPr bwMode="auto">
          <a:xfrm>
            <a:off x="7620000" y="3505200"/>
            <a:ext cx="842963" cy="1219200"/>
          </a:xfrm>
          <a:prstGeom prst="rect">
            <a:avLst/>
          </a:prstGeom>
          <a:noFill/>
          <a:ln w="12700">
            <a:solidFill>
              <a:schemeClr val="tx1"/>
            </a:solidFill>
            <a:miter lim="800000"/>
            <a:headEnd/>
            <a:tailEnd/>
          </a:ln>
        </p:spPr>
      </p:pic>
      <p:sp>
        <p:nvSpPr>
          <p:cNvPr id="151575" name="AutoShape 23"/>
          <p:cNvSpPr>
            <a:spLocks noChangeArrowheads="1"/>
          </p:cNvSpPr>
          <p:nvPr/>
        </p:nvSpPr>
        <p:spPr bwMode="auto">
          <a:xfrm>
            <a:off x="1800216" y="5036248"/>
            <a:ext cx="6934200" cy="914400"/>
          </a:xfrm>
          <a:prstGeom prst="rightArrow">
            <a:avLst>
              <a:gd name="adj1" fmla="val 50000"/>
              <a:gd name="adj2" fmla="val 189583"/>
            </a:avLst>
          </a:prstGeom>
          <a:solidFill>
            <a:schemeClr val="accent1"/>
          </a:solidFill>
          <a:ln w="12700" cap="sq">
            <a:solidFill>
              <a:schemeClr val="tx1"/>
            </a:solidFill>
            <a:miter lim="800000"/>
            <a:headEnd type="none" w="sm" len="sm"/>
            <a:tailEnd type="none" w="sm" len="sm"/>
          </a:ln>
        </p:spPr>
        <p:txBody>
          <a:bodyPr wrap="none" anchor="ctr">
            <a:prstTxWarp prst="textNoShape">
              <a:avLst/>
            </a:prstTxWarp>
          </a:bodyPr>
          <a:lstStyle/>
          <a:p>
            <a:pPr algn="ctr" eaLnBrk="0" hangingPunct="0"/>
            <a:r>
              <a:rPr lang="en-US" sz="2800" b="1" dirty="0">
                <a:latin typeface="Tahoma" charset="0"/>
              </a:rPr>
              <a:t>Level of Effort expended</a:t>
            </a:r>
            <a:endParaRPr lang="en-US" sz="2400" dirty="0">
              <a:latin typeface="Times New Roman" charset="0"/>
            </a:endParaRPr>
          </a:p>
        </p:txBody>
      </p:sp>
      <p:sp>
        <p:nvSpPr>
          <p:cNvPr id="151576" name="Text Box 24"/>
          <p:cNvSpPr txBox="1">
            <a:spLocks noChangeArrowheads="1"/>
          </p:cNvSpPr>
          <p:nvPr/>
        </p:nvSpPr>
        <p:spPr bwMode="auto">
          <a:xfrm>
            <a:off x="228600" y="1676400"/>
            <a:ext cx="2514600" cy="915988"/>
          </a:xfrm>
          <a:prstGeom prst="rect">
            <a:avLst/>
          </a:prstGeom>
          <a:noFill/>
          <a:ln w="9525">
            <a:noFill/>
            <a:miter lim="800000"/>
            <a:headEnd/>
            <a:tailEnd/>
          </a:ln>
        </p:spPr>
        <p:txBody>
          <a:bodyPr>
            <a:prstTxWarp prst="textNoShape">
              <a:avLst/>
            </a:prstTxWarp>
            <a:spAutoFit/>
          </a:bodyPr>
          <a:lstStyle/>
          <a:p>
            <a:pPr>
              <a:spcBef>
                <a:spcPct val="50000"/>
              </a:spcBef>
            </a:pPr>
            <a:r>
              <a:rPr lang="en-US" i="1" dirty="0">
                <a:solidFill>
                  <a:srgbClr val="C00000"/>
                </a:solidFill>
                <a:latin typeface="+mj-lt"/>
              </a:rPr>
              <a:t>Inexpensive, purchased frequently, widely available</a:t>
            </a:r>
          </a:p>
        </p:txBody>
      </p:sp>
      <p:sp>
        <p:nvSpPr>
          <p:cNvPr id="151577" name="Text Box 25"/>
          <p:cNvSpPr txBox="1">
            <a:spLocks noChangeArrowheads="1"/>
          </p:cNvSpPr>
          <p:nvPr/>
        </p:nvSpPr>
        <p:spPr bwMode="auto">
          <a:xfrm>
            <a:off x="3429000" y="1676400"/>
            <a:ext cx="2667000" cy="915988"/>
          </a:xfrm>
          <a:prstGeom prst="rect">
            <a:avLst/>
          </a:prstGeom>
          <a:noFill/>
          <a:ln w="9525">
            <a:noFill/>
            <a:miter lim="800000"/>
            <a:headEnd/>
            <a:tailEnd/>
          </a:ln>
        </p:spPr>
        <p:txBody>
          <a:bodyPr>
            <a:prstTxWarp prst="textNoShape">
              <a:avLst/>
            </a:prstTxWarp>
            <a:spAutoFit/>
          </a:bodyPr>
          <a:lstStyle/>
          <a:p>
            <a:pPr>
              <a:spcBef>
                <a:spcPct val="50000"/>
              </a:spcBef>
            </a:pPr>
            <a:r>
              <a:rPr lang="en-US" i="1" dirty="0">
                <a:solidFill>
                  <a:srgbClr val="C00000"/>
                </a:solidFill>
                <a:latin typeface="+mj-lt"/>
              </a:rPr>
              <a:t>More expensive, purchased infrequently, more shopping time</a:t>
            </a:r>
          </a:p>
        </p:txBody>
      </p:sp>
      <p:sp>
        <p:nvSpPr>
          <p:cNvPr id="151578" name="Text Box 26"/>
          <p:cNvSpPr txBox="1">
            <a:spLocks noChangeArrowheads="1"/>
          </p:cNvSpPr>
          <p:nvPr/>
        </p:nvSpPr>
        <p:spPr bwMode="auto">
          <a:xfrm>
            <a:off x="6629400" y="1600200"/>
            <a:ext cx="2514600" cy="915988"/>
          </a:xfrm>
          <a:prstGeom prst="rect">
            <a:avLst/>
          </a:prstGeom>
          <a:noFill/>
          <a:ln w="9525">
            <a:noFill/>
            <a:miter lim="800000"/>
            <a:headEnd/>
            <a:tailEnd/>
          </a:ln>
        </p:spPr>
        <p:txBody>
          <a:bodyPr>
            <a:prstTxWarp prst="textNoShape">
              <a:avLst/>
            </a:prstTxWarp>
            <a:spAutoFit/>
          </a:bodyPr>
          <a:lstStyle/>
          <a:p>
            <a:pPr>
              <a:spcBef>
                <a:spcPct val="50000"/>
              </a:spcBef>
            </a:pPr>
            <a:r>
              <a:rPr lang="en-US" i="1" dirty="0">
                <a:solidFill>
                  <a:srgbClr val="C00000"/>
                </a:solidFill>
                <a:latin typeface="+mj-lt"/>
              </a:rPr>
              <a:t>Very expensive, uniqueness and status emphasized</a:t>
            </a:r>
          </a:p>
        </p:txBody>
      </p:sp>
      <p:pic>
        <p:nvPicPr>
          <p:cNvPr id="151579" name="Picture 27"/>
          <p:cNvPicPr>
            <a:picLocks noChangeAspect="1" noChangeArrowheads="1"/>
          </p:cNvPicPr>
          <p:nvPr/>
        </p:nvPicPr>
        <p:blipFill>
          <a:blip r:embed="rId11"/>
          <a:srcRect l="50665" t="18666" r="-1778" b="17334"/>
          <a:stretch>
            <a:fillRect/>
          </a:stretch>
        </p:blipFill>
        <p:spPr bwMode="auto">
          <a:xfrm>
            <a:off x="5715000" y="3429000"/>
            <a:ext cx="1025525" cy="855663"/>
          </a:xfrm>
          <a:prstGeom prst="rect">
            <a:avLst/>
          </a:prstGeom>
          <a:noFill/>
          <a:ln w="9525">
            <a:noFill/>
            <a:miter lim="800000"/>
            <a:headEnd/>
            <a:tailEnd/>
          </a:ln>
        </p:spPr>
      </p:pic>
      <p:sp>
        <p:nvSpPr>
          <p:cNvPr id="151583" name="Text Box 31"/>
          <p:cNvSpPr txBox="1">
            <a:spLocks noChangeArrowheads="1"/>
          </p:cNvSpPr>
          <p:nvPr/>
        </p:nvSpPr>
        <p:spPr bwMode="auto">
          <a:xfrm>
            <a:off x="527050" y="5937569"/>
            <a:ext cx="84582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b="1" dirty="0">
                <a:solidFill>
                  <a:schemeClr val="accent1"/>
                </a:solidFill>
                <a:latin typeface="+mj-lt"/>
              </a:rPr>
              <a:t>Unsought products: Consumers unaware of need or not seeking solution </a:t>
            </a:r>
          </a:p>
        </p:txBody>
      </p:sp>
      <p:sp>
        <p:nvSpPr>
          <p:cNvPr id="21" name="Slide Number Placeholder 2"/>
          <p:cNvSpPr>
            <a:spLocks noGrp="1"/>
          </p:cNvSpPr>
          <p:nvPr>
            <p:ph type="sldNum" sz="quarter" idx="12"/>
          </p:nvPr>
        </p:nvSpPr>
        <p:spPr>
          <a:xfrm>
            <a:off x="146304" y="6210300"/>
            <a:ext cx="457200" cy="457200"/>
          </a:xfrm>
        </p:spPr>
        <p:txBody>
          <a:bodyPr/>
          <a:lstStyle/>
          <a:p>
            <a:fld id="{B7FE4486-6110-984C-846B-F25EA8AF3D9E}" type="slidenum">
              <a:rPr lang="en-US" smtClean="0"/>
              <a:pPr/>
              <a:t>8</a:t>
            </a:fld>
            <a:endParaRPr lang="en-US"/>
          </a:p>
        </p:txBody>
      </p:sp>
      <p:sp>
        <p:nvSpPr>
          <p:cNvPr id="22" name="Footer Placeholder 4"/>
          <p:cNvSpPr>
            <a:spLocks noGrp="1"/>
          </p:cNvSpPr>
          <p:nvPr>
            <p:ph type="ftr" sz="quarter" idx="3"/>
          </p:nvPr>
        </p:nvSpPr>
        <p:spPr>
          <a:xfrm>
            <a:off x="914400" y="6172200"/>
            <a:ext cx="3962400" cy="457200"/>
          </a:xfrm>
        </p:spPr>
        <p:txBody>
          <a:bodyPr/>
          <a:lstStyle/>
          <a:p>
            <a:r>
              <a:rPr lang="en-US" dirty="0" smtClean="0"/>
              <a:t>Dr. Morgan K. Ward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1575"/>
                                        </p:tgtEl>
                                        <p:attrNameLst>
                                          <p:attrName>style.visibility</p:attrName>
                                        </p:attrNameLst>
                                      </p:cBhvr>
                                      <p:to>
                                        <p:strVal val="visible"/>
                                      </p:to>
                                    </p:set>
                                    <p:animEffect transition="in" filter="wipe(left)">
                                      <p:cBhvr>
                                        <p:cTn id="7" dur="500"/>
                                        <p:tgtEl>
                                          <p:spTgt spid="1515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1558"/>
                                        </p:tgtEl>
                                        <p:attrNameLst>
                                          <p:attrName>style.visibility</p:attrName>
                                        </p:attrNameLst>
                                      </p:cBhvr>
                                      <p:to>
                                        <p:strVal val="visible"/>
                                      </p:to>
                                    </p:set>
                                    <p:animEffect transition="in" filter="checkerboard(across)">
                                      <p:cBhvr>
                                        <p:cTn id="12" dur="500"/>
                                        <p:tgtEl>
                                          <p:spTgt spid="151558"/>
                                        </p:tgtEl>
                                      </p:cBhvr>
                                    </p:animEffect>
                                  </p:childTnLst>
                                </p:cTn>
                              </p:par>
                              <p:par>
                                <p:cTn id="13" presetID="5" presetClass="entr" presetSubtype="10" fill="hold" nodeType="withEffect">
                                  <p:stCondLst>
                                    <p:cond delay="0"/>
                                  </p:stCondLst>
                                  <p:childTnLst>
                                    <p:set>
                                      <p:cBhvr>
                                        <p:cTn id="14" dur="1" fill="hold">
                                          <p:stCondLst>
                                            <p:cond delay="0"/>
                                          </p:stCondLst>
                                        </p:cTn>
                                        <p:tgtEl>
                                          <p:spTgt spid="151562"/>
                                        </p:tgtEl>
                                        <p:attrNameLst>
                                          <p:attrName>style.visibility</p:attrName>
                                        </p:attrNameLst>
                                      </p:cBhvr>
                                      <p:to>
                                        <p:strVal val="visible"/>
                                      </p:to>
                                    </p:set>
                                    <p:animEffect transition="in" filter="checkerboard(across)">
                                      <p:cBhvr>
                                        <p:cTn id="15" dur="500"/>
                                        <p:tgtEl>
                                          <p:spTgt spid="151562"/>
                                        </p:tgtEl>
                                      </p:cBhvr>
                                    </p:animEffect>
                                  </p:childTnLst>
                                </p:cTn>
                              </p:par>
                              <p:par>
                                <p:cTn id="16" presetID="5" presetClass="entr" presetSubtype="10" fill="hold" nodeType="withEffect">
                                  <p:stCondLst>
                                    <p:cond delay="0"/>
                                  </p:stCondLst>
                                  <p:childTnLst>
                                    <p:set>
                                      <p:cBhvr>
                                        <p:cTn id="17" dur="1" fill="hold">
                                          <p:stCondLst>
                                            <p:cond delay="0"/>
                                          </p:stCondLst>
                                        </p:cTn>
                                        <p:tgtEl>
                                          <p:spTgt spid="151580"/>
                                        </p:tgtEl>
                                        <p:attrNameLst>
                                          <p:attrName>style.visibility</p:attrName>
                                        </p:attrNameLst>
                                      </p:cBhvr>
                                      <p:to>
                                        <p:strVal val="visible"/>
                                      </p:to>
                                    </p:set>
                                    <p:animEffect transition="in" filter="checkerboard(across)">
                                      <p:cBhvr>
                                        <p:cTn id="18" dur="500"/>
                                        <p:tgtEl>
                                          <p:spTgt spid="151580"/>
                                        </p:tgtEl>
                                      </p:cBhvr>
                                    </p:animEffect>
                                  </p:childTnLst>
                                </p:cTn>
                              </p:par>
                              <p:par>
                                <p:cTn id="19" presetID="5" presetClass="entr" presetSubtype="10" fill="hold" nodeType="withEffect">
                                  <p:stCondLst>
                                    <p:cond delay="0"/>
                                  </p:stCondLst>
                                  <p:childTnLst>
                                    <p:set>
                                      <p:cBhvr>
                                        <p:cTn id="20" dur="1" fill="hold">
                                          <p:stCondLst>
                                            <p:cond delay="0"/>
                                          </p:stCondLst>
                                        </p:cTn>
                                        <p:tgtEl>
                                          <p:spTgt spid="151561"/>
                                        </p:tgtEl>
                                        <p:attrNameLst>
                                          <p:attrName>style.visibility</p:attrName>
                                        </p:attrNameLst>
                                      </p:cBhvr>
                                      <p:to>
                                        <p:strVal val="visible"/>
                                      </p:to>
                                    </p:set>
                                    <p:animEffect transition="in" filter="checkerboard(across)">
                                      <p:cBhvr>
                                        <p:cTn id="21" dur="500"/>
                                        <p:tgtEl>
                                          <p:spTgt spid="151561"/>
                                        </p:tgtEl>
                                      </p:cBhvr>
                                    </p:animEffect>
                                  </p:childTnLst>
                                </p:cTn>
                              </p:par>
                              <p:par>
                                <p:cTn id="22" presetID="5" presetClass="entr" presetSubtype="10" fill="hold" nodeType="withEffect">
                                  <p:stCondLst>
                                    <p:cond delay="0"/>
                                  </p:stCondLst>
                                  <p:childTnLst>
                                    <p:set>
                                      <p:cBhvr>
                                        <p:cTn id="23" dur="1" fill="hold">
                                          <p:stCondLst>
                                            <p:cond delay="0"/>
                                          </p:stCondLst>
                                        </p:cTn>
                                        <p:tgtEl>
                                          <p:spTgt spid="151563"/>
                                        </p:tgtEl>
                                        <p:attrNameLst>
                                          <p:attrName>style.visibility</p:attrName>
                                        </p:attrNameLst>
                                      </p:cBhvr>
                                      <p:to>
                                        <p:strVal val="visible"/>
                                      </p:to>
                                    </p:set>
                                    <p:animEffect transition="in" filter="checkerboard(across)">
                                      <p:cBhvr>
                                        <p:cTn id="24" dur="500"/>
                                        <p:tgtEl>
                                          <p:spTgt spid="151563"/>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51565"/>
                                        </p:tgtEl>
                                        <p:attrNameLst>
                                          <p:attrName>style.visibility</p:attrName>
                                        </p:attrNameLst>
                                      </p:cBhvr>
                                      <p:to>
                                        <p:strVal val="visible"/>
                                      </p:to>
                                    </p:set>
                                    <p:animEffect transition="in" filter="checkerboard(across)">
                                      <p:cBhvr>
                                        <p:cTn id="27" dur="500"/>
                                        <p:tgtEl>
                                          <p:spTgt spid="151565"/>
                                        </p:tgtEl>
                                      </p:cBhvr>
                                    </p:animEffect>
                                  </p:childTnLst>
                                </p:cTn>
                              </p:par>
                              <p:par>
                                <p:cTn id="28" presetID="5" presetClass="entr" presetSubtype="10" fill="hold" nodeType="withEffect">
                                  <p:stCondLst>
                                    <p:cond delay="0"/>
                                  </p:stCondLst>
                                  <p:childTnLst>
                                    <p:set>
                                      <p:cBhvr>
                                        <p:cTn id="29" dur="1" fill="hold">
                                          <p:stCondLst>
                                            <p:cond delay="0"/>
                                          </p:stCondLst>
                                        </p:cTn>
                                        <p:tgtEl>
                                          <p:spTgt spid="151566"/>
                                        </p:tgtEl>
                                        <p:attrNameLst>
                                          <p:attrName>style.visibility</p:attrName>
                                        </p:attrNameLst>
                                      </p:cBhvr>
                                      <p:to>
                                        <p:strVal val="visible"/>
                                      </p:to>
                                    </p:set>
                                    <p:animEffect transition="in" filter="checkerboard(across)">
                                      <p:cBhvr>
                                        <p:cTn id="30" dur="500"/>
                                        <p:tgtEl>
                                          <p:spTgt spid="151566"/>
                                        </p:tgtEl>
                                      </p:cBhvr>
                                    </p:animEffect>
                                  </p:childTnLst>
                                </p:cTn>
                              </p:par>
                              <p:par>
                                <p:cTn id="31" presetID="5" presetClass="entr" presetSubtype="10" fill="hold" nodeType="withEffect">
                                  <p:stCondLst>
                                    <p:cond delay="0"/>
                                  </p:stCondLst>
                                  <p:childTnLst>
                                    <p:set>
                                      <p:cBhvr>
                                        <p:cTn id="32" dur="1" fill="hold">
                                          <p:stCondLst>
                                            <p:cond delay="0"/>
                                          </p:stCondLst>
                                        </p:cTn>
                                        <p:tgtEl>
                                          <p:spTgt spid="151567"/>
                                        </p:tgtEl>
                                        <p:attrNameLst>
                                          <p:attrName>style.visibility</p:attrName>
                                        </p:attrNameLst>
                                      </p:cBhvr>
                                      <p:to>
                                        <p:strVal val="visible"/>
                                      </p:to>
                                    </p:set>
                                    <p:animEffect transition="in" filter="checkerboard(across)">
                                      <p:cBhvr>
                                        <p:cTn id="33" dur="500"/>
                                        <p:tgtEl>
                                          <p:spTgt spid="151567"/>
                                        </p:tgtEl>
                                      </p:cBhvr>
                                    </p:animEffect>
                                  </p:childTnLst>
                                </p:cTn>
                              </p:par>
                              <p:par>
                                <p:cTn id="34" presetID="5" presetClass="entr" presetSubtype="10" fill="hold" nodeType="withEffect">
                                  <p:stCondLst>
                                    <p:cond delay="0"/>
                                  </p:stCondLst>
                                  <p:childTnLst>
                                    <p:set>
                                      <p:cBhvr>
                                        <p:cTn id="35" dur="1" fill="hold">
                                          <p:stCondLst>
                                            <p:cond delay="0"/>
                                          </p:stCondLst>
                                        </p:cTn>
                                        <p:tgtEl>
                                          <p:spTgt spid="151569"/>
                                        </p:tgtEl>
                                        <p:attrNameLst>
                                          <p:attrName>style.visibility</p:attrName>
                                        </p:attrNameLst>
                                      </p:cBhvr>
                                      <p:to>
                                        <p:strVal val="visible"/>
                                      </p:to>
                                    </p:set>
                                    <p:animEffect transition="in" filter="checkerboard(across)">
                                      <p:cBhvr>
                                        <p:cTn id="36" dur="500"/>
                                        <p:tgtEl>
                                          <p:spTgt spid="151569"/>
                                        </p:tgtEl>
                                      </p:cBhvr>
                                    </p:animEffect>
                                  </p:childTnLst>
                                </p:cTn>
                              </p:par>
                              <p:par>
                                <p:cTn id="37" presetID="5" presetClass="entr" presetSubtype="10" fill="hold" nodeType="withEffect">
                                  <p:stCondLst>
                                    <p:cond delay="0"/>
                                  </p:stCondLst>
                                  <p:childTnLst>
                                    <p:set>
                                      <p:cBhvr>
                                        <p:cTn id="38" dur="1" fill="hold">
                                          <p:stCondLst>
                                            <p:cond delay="0"/>
                                          </p:stCondLst>
                                        </p:cTn>
                                        <p:tgtEl>
                                          <p:spTgt spid="151579"/>
                                        </p:tgtEl>
                                        <p:attrNameLst>
                                          <p:attrName>style.visibility</p:attrName>
                                        </p:attrNameLst>
                                      </p:cBhvr>
                                      <p:to>
                                        <p:strVal val="visible"/>
                                      </p:to>
                                    </p:set>
                                    <p:animEffect transition="in" filter="checkerboard(across)">
                                      <p:cBhvr>
                                        <p:cTn id="39" dur="500"/>
                                        <p:tgtEl>
                                          <p:spTgt spid="151579"/>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51571"/>
                                        </p:tgtEl>
                                        <p:attrNameLst>
                                          <p:attrName>style.visibility</p:attrName>
                                        </p:attrNameLst>
                                      </p:cBhvr>
                                      <p:to>
                                        <p:strVal val="visible"/>
                                      </p:to>
                                    </p:set>
                                    <p:animEffect transition="in" filter="checkerboard(across)">
                                      <p:cBhvr>
                                        <p:cTn id="42" dur="500"/>
                                        <p:tgtEl>
                                          <p:spTgt spid="151571"/>
                                        </p:tgtEl>
                                      </p:cBhvr>
                                    </p:animEffect>
                                  </p:childTnLst>
                                </p:cTn>
                              </p:par>
                              <p:par>
                                <p:cTn id="43" presetID="5" presetClass="entr" presetSubtype="10" fill="hold" nodeType="withEffect">
                                  <p:stCondLst>
                                    <p:cond delay="0"/>
                                  </p:stCondLst>
                                  <p:childTnLst>
                                    <p:set>
                                      <p:cBhvr>
                                        <p:cTn id="44" dur="1" fill="hold">
                                          <p:stCondLst>
                                            <p:cond delay="0"/>
                                          </p:stCondLst>
                                        </p:cTn>
                                        <p:tgtEl>
                                          <p:spTgt spid="151572"/>
                                        </p:tgtEl>
                                        <p:attrNameLst>
                                          <p:attrName>style.visibility</p:attrName>
                                        </p:attrNameLst>
                                      </p:cBhvr>
                                      <p:to>
                                        <p:strVal val="visible"/>
                                      </p:to>
                                    </p:set>
                                    <p:animEffect transition="in" filter="checkerboard(across)">
                                      <p:cBhvr>
                                        <p:cTn id="45" dur="500"/>
                                        <p:tgtEl>
                                          <p:spTgt spid="151572"/>
                                        </p:tgtEl>
                                      </p:cBhvr>
                                    </p:animEffect>
                                  </p:childTnLst>
                                </p:cTn>
                              </p:par>
                              <p:par>
                                <p:cTn id="46" presetID="5" presetClass="entr" presetSubtype="10" fill="hold" nodeType="withEffect">
                                  <p:stCondLst>
                                    <p:cond delay="0"/>
                                  </p:stCondLst>
                                  <p:childTnLst>
                                    <p:set>
                                      <p:cBhvr>
                                        <p:cTn id="47" dur="1" fill="hold">
                                          <p:stCondLst>
                                            <p:cond delay="0"/>
                                          </p:stCondLst>
                                        </p:cTn>
                                        <p:tgtEl>
                                          <p:spTgt spid="151573"/>
                                        </p:tgtEl>
                                        <p:attrNameLst>
                                          <p:attrName>style.visibility</p:attrName>
                                        </p:attrNameLst>
                                      </p:cBhvr>
                                      <p:to>
                                        <p:strVal val="visible"/>
                                      </p:to>
                                    </p:set>
                                    <p:animEffect transition="in" filter="checkerboard(across)">
                                      <p:cBhvr>
                                        <p:cTn id="48" dur="500"/>
                                        <p:tgtEl>
                                          <p:spTgt spid="15157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51576"/>
                                        </p:tgtEl>
                                        <p:attrNameLst>
                                          <p:attrName>style.visibility</p:attrName>
                                        </p:attrNameLst>
                                      </p:cBhvr>
                                      <p:to>
                                        <p:strVal val="visible"/>
                                      </p:to>
                                    </p:set>
                                    <p:animEffect transition="in" filter="blinds(horizontal)">
                                      <p:cBhvr>
                                        <p:cTn id="53" dur="500"/>
                                        <p:tgtEl>
                                          <p:spTgt spid="15157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51577"/>
                                        </p:tgtEl>
                                        <p:attrNameLst>
                                          <p:attrName>style.visibility</p:attrName>
                                        </p:attrNameLst>
                                      </p:cBhvr>
                                      <p:to>
                                        <p:strVal val="visible"/>
                                      </p:to>
                                    </p:set>
                                    <p:animEffect transition="in" filter="blinds(horizontal)">
                                      <p:cBhvr>
                                        <p:cTn id="58" dur="500"/>
                                        <p:tgtEl>
                                          <p:spTgt spid="15157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51578"/>
                                        </p:tgtEl>
                                        <p:attrNameLst>
                                          <p:attrName>style.visibility</p:attrName>
                                        </p:attrNameLst>
                                      </p:cBhvr>
                                      <p:to>
                                        <p:strVal val="visible"/>
                                      </p:to>
                                    </p:set>
                                    <p:animEffect transition="in" filter="blinds(horizontal)">
                                      <p:cBhvr>
                                        <p:cTn id="63" dur="500"/>
                                        <p:tgtEl>
                                          <p:spTgt spid="15157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51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8" grpId="0" animBg="1"/>
      <p:bldP spid="151565" grpId="0" animBg="1"/>
      <p:bldP spid="151571" grpId="0" animBg="1"/>
      <p:bldP spid="151575" grpId="0" animBg="1" autoUpdateAnimBg="0"/>
      <p:bldP spid="151576" grpId="0"/>
      <p:bldP spid="151577" grpId="0"/>
      <p:bldP spid="151578" grpId="0"/>
      <p:bldP spid="1515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en-US"/>
              <a:t>What is a new product?</a:t>
            </a:r>
          </a:p>
        </p:txBody>
      </p:sp>
      <p:sp>
        <p:nvSpPr>
          <p:cNvPr id="6" name="Slide Number Placeholder 2"/>
          <p:cNvSpPr>
            <a:spLocks noGrp="1"/>
          </p:cNvSpPr>
          <p:nvPr>
            <p:ph type="sldNum" sz="quarter" idx="12"/>
          </p:nvPr>
        </p:nvSpPr>
        <p:spPr/>
        <p:txBody>
          <a:bodyPr/>
          <a:lstStyle/>
          <a:p>
            <a:fld id="{B7FE4486-6110-984C-846B-F25EA8AF3D9E}" type="slidenum">
              <a:rPr lang="en-US" smtClean="0"/>
              <a:pPr/>
              <a:t>9</a:t>
            </a:fld>
            <a:endParaRPr lang="en-US"/>
          </a:p>
        </p:txBody>
      </p:sp>
      <p:sp>
        <p:nvSpPr>
          <p:cNvPr id="8" name="Content Placeholder 7"/>
          <p:cNvSpPr>
            <a:spLocks noGrp="1"/>
          </p:cNvSpPr>
          <p:nvPr>
            <p:ph sz="quarter" idx="1"/>
          </p:nvPr>
        </p:nvSpPr>
        <p:spPr/>
        <p:txBody>
          <a:bodyPr>
            <a:normAutofit fontScale="85000" lnSpcReduction="20000"/>
          </a:bodyPr>
          <a:lstStyle/>
          <a:p>
            <a:pPr marL="342900" indent="-342900">
              <a:spcBef>
                <a:spcPct val="20000"/>
              </a:spcBef>
              <a:buClr>
                <a:schemeClr val="accent2"/>
              </a:buClr>
              <a:buSzPct val="75000"/>
            </a:pPr>
            <a:endParaRPr lang="en-US" sz="2800" dirty="0" smtClean="0">
              <a:latin typeface="+mj-lt"/>
            </a:endParaRPr>
          </a:p>
          <a:p>
            <a:pPr marL="342900" indent="-342900">
              <a:spcBef>
                <a:spcPct val="20000"/>
              </a:spcBef>
              <a:buSzPct val="75000"/>
            </a:pPr>
            <a:r>
              <a:rPr lang="en-US" sz="2800" dirty="0" smtClean="0">
                <a:latin typeface="+mj-lt"/>
              </a:rPr>
              <a:t>New compared with existing </a:t>
            </a:r>
            <a:r>
              <a:rPr lang="en-US" sz="2800" dirty="0" smtClean="0">
                <a:latin typeface="+mj-lt"/>
              </a:rPr>
              <a:t>products</a:t>
            </a:r>
          </a:p>
          <a:p>
            <a:pPr marL="617220" lvl="1" indent="-342900">
              <a:spcBef>
                <a:spcPct val="20000"/>
              </a:spcBef>
              <a:buSzPct val="75000"/>
            </a:pPr>
            <a:r>
              <a:rPr lang="en-US" dirty="0" smtClean="0">
                <a:latin typeface="+mj-lt"/>
              </a:rPr>
              <a:t>Functionally different from what currently exists</a:t>
            </a:r>
            <a:r>
              <a:rPr lang="en-US" dirty="0" smtClean="0">
                <a:latin typeface="+mj-lt"/>
              </a:rPr>
              <a:t> </a:t>
            </a:r>
            <a:r>
              <a:rPr lang="en-US" dirty="0" smtClean="0">
                <a:latin typeface="+mj-lt"/>
              </a:rPr>
              <a:t/>
            </a:r>
            <a:br>
              <a:rPr lang="en-US" dirty="0" smtClean="0">
                <a:latin typeface="+mj-lt"/>
              </a:rPr>
            </a:br>
            <a:endParaRPr lang="en-US" dirty="0" smtClean="0">
              <a:latin typeface="+mj-lt"/>
            </a:endParaRPr>
          </a:p>
          <a:p>
            <a:pPr marL="342900" indent="-342900">
              <a:spcBef>
                <a:spcPct val="20000"/>
              </a:spcBef>
              <a:buSzPct val="75000"/>
            </a:pPr>
            <a:r>
              <a:rPr lang="en-US" sz="2800" dirty="0" smtClean="0">
                <a:latin typeface="+mj-lt"/>
              </a:rPr>
              <a:t>New (in legal terms)</a:t>
            </a:r>
          </a:p>
          <a:p>
            <a:pPr marL="617220" lvl="1" indent="-342900">
              <a:spcBef>
                <a:spcPct val="20000"/>
              </a:spcBef>
              <a:buSzPct val="75000"/>
            </a:pPr>
            <a:r>
              <a:rPr lang="en-US" dirty="0" smtClean="0">
                <a:latin typeface="+mj-lt"/>
              </a:rPr>
              <a:t>Introduced to market in last 6 months</a:t>
            </a:r>
          </a:p>
          <a:p>
            <a:pPr marL="274320" lvl="1" indent="0">
              <a:spcBef>
                <a:spcPct val="20000"/>
              </a:spcBef>
              <a:buSzPct val="75000"/>
              <a:buNone/>
            </a:pPr>
            <a:endParaRPr lang="en-US" dirty="0" smtClean="0">
              <a:latin typeface="+mj-lt"/>
            </a:endParaRPr>
          </a:p>
          <a:p>
            <a:pPr marL="342900" indent="-342900">
              <a:spcBef>
                <a:spcPct val="20000"/>
              </a:spcBef>
              <a:buSzPct val="75000"/>
            </a:pPr>
            <a:r>
              <a:rPr lang="en-US" sz="2800" dirty="0" smtClean="0">
                <a:latin typeface="+mj-lt"/>
              </a:rPr>
              <a:t>New from the company’s </a:t>
            </a:r>
            <a:r>
              <a:rPr lang="en-US" sz="2800" dirty="0" smtClean="0">
                <a:latin typeface="+mj-lt"/>
              </a:rPr>
              <a:t>perspective</a:t>
            </a:r>
          </a:p>
          <a:p>
            <a:pPr marL="617220" lvl="1" indent="-342900">
              <a:spcBef>
                <a:spcPct val="20000"/>
              </a:spcBef>
              <a:buSzPct val="75000"/>
            </a:pPr>
            <a:r>
              <a:rPr lang="en-US" dirty="0" smtClean="0">
                <a:latin typeface="+mj-lt"/>
              </a:rPr>
              <a:t>Line extension, technological innovation, brand extension to new product category</a:t>
            </a:r>
            <a:endParaRPr lang="en-US" dirty="0" smtClean="0">
              <a:latin typeface="+mj-lt"/>
            </a:endParaRPr>
          </a:p>
          <a:p>
            <a:pPr marL="342900" indent="-342900">
              <a:spcBef>
                <a:spcPct val="20000"/>
              </a:spcBef>
              <a:buSzPct val="75000"/>
            </a:pPr>
            <a:endParaRPr lang="en-US" sz="2800" dirty="0" smtClean="0">
              <a:latin typeface="+mj-lt"/>
            </a:endParaRPr>
          </a:p>
          <a:p>
            <a:pPr marL="342900" indent="-342900">
              <a:spcBef>
                <a:spcPct val="20000"/>
              </a:spcBef>
              <a:buSzPct val="75000"/>
            </a:pPr>
            <a:r>
              <a:rPr lang="en-US" sz="2800" dirty="0" smtClean="0">
                <a:latin typeface="+mj-lt"/>
              </a:rPr>
              <a:t>New from consumer’s </a:t>
            </a:r>
            <a:r>
              <a:rPr lang="en-US" sz="2800" dirty="0" smtClean="0">
                <a:latin typeface="+mj-lt"/>
              </a:rPr>
              <a:t>perspective</a:t>
            </a:r>
          </a:p>
          <a:p>
            <a:pPr marL="617220" lvl="1" indent="-342900">
              <a:spcBef>
                <a:spcPct val="20000"/>
              </a:spcBef>
              <a:buSzPct val="75000"/>
            </a:pPr>
            <a:r>
              <a:rPr lang="en-US" dirty="0" smtClean="0">
                <a:latin typeface="+mj-lt"/>
              </a:rPr>
              <a:t>Degree of learning required by customer</a:t>
            </a:r>
            <a:endParaRPr lang="en-US" dirty="0" smtClean="0">
              <a:latin typeface="+mj-lt"/>
            </a:endParaRPr>
          </a:p>
        </p:txBody>
      </p:sp>
      <p:sp>
        <p:nvSpPr>
          <p:cNvPr id="7" name="Footer Placeholder 4"/>
          <p:cNvSpPr>
            <a:spLocks noGrp="1"/>
          </p:cNvSpPr>
          <p:nvPr>
            <p:ph type="ftr" sz="quarter" idx="3"/>
          </p:nvPr>
        </p:nvSpPr>
        <p:spPr/>
        <p:txBody>
          <a:bodyPr/>
          <a:lstStyle/>
          <a:p>
            <a:r>
              <a:rPr lang="en-US" smtClean="0"/>
              <a:t>Dr. Morgan K. Ward</a:t>
            </a:r>
            <a:endParaRPr lang="en-US" dirty="0"/>
          </a:p>
        </p:txBody>
      </p:sp>
      <p:pic>
        <p:nvPicPr>
          <p:cNvPr id="133126" name="Picture 6" descr="Xbox"/>
          <p:cNvPicPr>
            <a:picLocks noChangeAspect="1" noChangeArrowheads="1"/>
          </p:cNvPicPr>
          <p:nvPr/>
        </p:nvPicPr>
        <p:blipFill>
          <a:blip r:embed="rId3"/>
          <a:srcRect/>
          <a:stretch>
            <a:fillRect/>
          </a:stretch>
        </p:blipFill>
        <p:spPr bwMode="auto">
          <a:xfrm>
            <a:off x="6918158" y="4907129"/>
            <a:ext cx="2035175" cy="1209675"/>
          </a:xfrm>
          <a:prstGeom prst="rect">
            <a:avLst/>
          </a:prstGeom>
          <a:noFill/>
          <a:ln w="9525">
            <a:noFill/>
            <a:miter lim="800000"/>
            <a:headEnd/>
            <a:tailEnd/>
          </a:ln>
        </p:spPr>
      </p:pic>
      <p:pic>
        <p:nvPicPr>
          <p:cNvPr id="133128" name="Picture 8"/>
          <p:cNvPicPr>
            <a:picLocks noChangeAspect="1" noChangeArrowheads="1"/>
          </p:cNvPicPr>
          <p:nvPr/>
        </p:nvPicPr>
        <p:blipFill>
          <a:blip r:embed="rId4"/>
          <a:srcRect b="28043"/>
          <a:stretch>
            <a:fillRect/>
          </a:stretch>
        </p:blipFill>
        <p:spPr bwMode="auto">
          <a:xfrm>
            <a:off x="7486650" y="724469"/>
            <a:ext cx="1200150" cy="172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3128"/>
                                        </p:tgtEl>
                                        <p:attrNameLst>
                                          <p:attrName>style.visibility</p:attrName>
                                        </p:attrNameLst>
                                      </p:cBhvr>
                                      <p:to>
                                        <p:strVal val="visible"/>
                                      </p:to>
                                    </p:set>
                                    <p:animEffect transition="in" filter="checkerboard(across)">
                                      <p:cBhvr>
                                        <p:cTn id="7" dur="500"/>
                                        <p:tgtEl>
                                          <p:spTgt spid="1331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33126"/>
                                        </p:tgtEl>
                                        <p:attrNameLst>
                                          <p:attrName>style.visibility</p:attrName>
                                        </p:attrNameLst>
                                      </p:cBhvr>
                                      <p:to>
                                        <p:strVal val="visible"/>
                                      </p:to>
                                    </p:set>
                                    <p:animEffect transition="in" filter="checkerboard(across)">
                                      <p:cBhvr>
                                        <p:cTn id="12" dur="500"/>
                                        <p:tgtEl>
                                          <p:spTgt spid="133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quity">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Equity">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Equity.thmx</Template>
  <TotalTime>736</TotalTime>
  <Words>1972</Words>
  <Application>Microsoft Office PowerPoint</Application>
  <PresentationFormat>On-screen Show (4:3)</PresentationFormat>
  <Paragraphs>399</Paragraphs>
  <Slides>39</Slides>
  <Notes>21</Notes>
  <HiddenSlides>0</HiddenSlides>
  <MMClips>0</MMClips>
  <ScaleCrop>false</ScaleCrop>
  <HeadingPairs>
    <vt:vector size="4" baseType="variant">
      <vt:variant>
        <vt:lpstr>Theme</vt:lpstr>
      </vt:variant>
      <vt:variant>
        <vt:i4>3</vt:i4>
      </vt:variant>
      <vt:variant>
        <vt:lpstr>Slide Titles</vt:lpstr>
      </vt:variant>
      <vt:variant>
        <vt:i4>39</vt:i4>
      </vt:variant>
    </vt:vector>
  </HeadingPairs>
  <TitlesOfParts>
    <vt:vector size="42" baseType="lpstr">
      <vt:lpstr>Office Theme</vt:lpstr>
      <vt:lpstr>Equity</vt:lpstr>
      <vt:lpstr>1_Equity</vt:lpstr>
      <vt:lpstr>Ch. 10: New Product Development</vt:lpstr>
      <vt:lpstr>Marketing Strategy Overview – Basic Structure</vt:lpstr>
      <vt:lpstr>Preview</vt:lpstr>
      <vt:lpstr>PowerPoint Presentation</vt:lpstr>
      <vt:lpstr>Product</vt:lpstr>
      <vt:lpstr>Products</vt:lpstr>
      <vt:lpstr>Classifying products</vt:lpstr>
      <vt:lpstr>Consumer products</vt:lpstr>
      <vt:lpstr>What is a new product?</vt:lpstr>
      <vt:lpstr>Toy Story</vt:lpstr>
      <vt:lpstr>IDEO: Product Innovators</vt:lpstr>
      <vt:lpstr>New Product development: Its hard to forecast the future</vt:lpstr>
      <vt:lpstr>Product development risks</vt:lpstr>
      <vt:lpstr>Why do products fail?</vt:lpstr>
      <vt:lpstr>Why do products fail?</vt:lpstr>
      <vt:lpstr>Why do products fail?</vt:lpstr>
      <vt:lpstr>Why do products fail?</vt:lpstr>
      <vt:lpstr>Data Collection Gone Wrong: New Coke</vt:lpstr>
      <vt:lpstr>Why do products fail?</vt:lpstr>
      <vt:lpstr>New Products Must Relate Appropriately to Old Products </vt:lpstr>
      <vt:lpstr>Why do products fail?</vt:lpstr>
      <vt:lpstr>Why do products fail?</vt:lpstr>
      <vt:lpstr>Why do products fail?</vt:lpstr>
      <vt:lpstr>Consumer Disconnect</vt:lpstr>
      <vt:lpstr>Why new products succeed?</vt:lpstr>
      <vt:lpstr>New Product Development process</vt:lpstr>
      <vt:lpstr>Idea Generation: Sources</vt:lpstr>
      <vt:lpstr>Screening and Evaluation</vt:lpstr>
      <vt:lpstr>PowerPoint Presentation</vt:lpstr>
      <vt:lpstr>New Product Development process</vt:lpstr>
      <vt:lpstr>PowerPoint Presentation</vt:lpstr>
      <vt:lpstr>Test marketing</vt:lpstr>
      <vt:lpstr>Benefits of test marketing</vt:lpstr>
      <vt:lpstr>Problems with test marketing</vt:lpstr>
      <vt:lpstr>How Do I test Market?</vt:lpstr>
      <vt:lpstr>Actions from test marketing</vt:lpstr>
      <vt:lpstr>3M Greptile Glove</vt:lpstr>
      <vt:lpstr>Think About</vt:lpstr>
      <vt:lpstr>Review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Creating Customer Relationships and Value Through Marketing</dc:title>
  <dc:creator>Tareen Rahman</dc:creator>
  <cp:lastModifiedBy>Ward, Morgan</cp:lastModifiedBy>
  <cp:revision>158</cp:revision>
  <dcterms:created xsi:type="dcterms:W3CDTF">2011-09-20T00:28:37Z</dcterms:created>
  <dcterms:modified xsi:type="dcterms:W3CDTF">2013-03-05T05:15:25Z</dcterms:modified>
</cp:coreProperties>
</file>